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Lst>
  <p:notesMasterIdLst>
    <p:notesMasterId r:id="rId59"/>
  </p:notesMasterIdLst>
  <p:handoutMasterIdLst>
    <p:handoutMasterId r:id="rId60"/>
  </p:handoutMasterIdLst>
  <p:sldIdLst>
    <p:sldId id="321" r:id="rId2"/>
    <p:sldId id="310" r:id="rId3"/>
    <p:sldId id="367" r:id="rId4"/>
    <p:sldId id="341" r:id="rId5"/>
    <p:sldId id="373" r:id="rId6"/>
    <p:sldId id="364" r:id="rId7"/>
    <p:sldId id="365" r:id="rId8"/>
    <p:sldId id="368" r:id="rId9"/>
    <p:sldId id="342" r:id="rId10"/>
    <p:sldId id="344" r:id="rId11"/>
    <p:sldId id="343" r:id="rId12"/>
    <p:sldId id="346" r:id="rId13"/>
    <p:sldId id="372" r:id="rId14"/>
    <p:sldId id="348" r:id="rId15"/>
    <p:sldId id="339" r:id="rId16"/>
    <p:sldId id="374" r:id="rId17"/>
    <p:sldId id="384" r:id="rId18"/>
    <p:sldId id="383" r:id="rId19"/>
    <p:sldId id="375" r:id="rId20"/>
    <p:sldId id="360" r:id="rId21"/>
    <p:sldId id="416" r:id="rId22"/>
    <p:sldId id="417" r:id="rId23"/>
    <p:sldId id="418" r:id="rId24"/>
    <p:sldId id="419" r:id="rId25"/>
    <p:sldId id="390" r:id="rId26"/>
    <p:sldId id="423" r:id="rId27"/>
    <p:sldId id="422" r:id="rId28"/>
    <p:sldId id="421" r:id="rId29"/>
    <p:sldId id="420" r:id="rId30"/>
    <p:sldId id="377" r:id="rId31"/>
    <p:sldId id="345" r:id="rId32"/>
    <p:sldId id="376" r:id="rId33"/>
    <p:sldId id="347" r:id="rId34"/>
    <p:sldId id="371" r:id="rId35"/>
    <p:sldId id="381" r:id="rId36"/>
    <p:sldId id="349" r:id="rId37"/>
    <p:sldId id="382" r:id="rId38"/>
    <p:sldId id="352" r:id="rId39"/>
    <p:sldId id="350" r:id="rId40"/>
    <p:sldId id="385" r:id="rId41"/>
    <p:sldId id="369" r:id="rId42"/>
    <p:sldId id="351" r:id="rId43"/>
    <p:sldId id="389" r:id="rId44"/>
    <p:sldId id="415" r:id="rId45"/>
    <p:sldId id="354" r:id="rId46"/>
    <p:sldId id="413" r:id="rId47"/>
    <p:sldId id="414" r:id="rId48"/>
    <p:sldId id="363" r:id="rId49"/>
    <p:sldId id="379" r:id="rId50"/>
    <p:sldId id="361" r:id="rId51"/>
    <p:sldId id="388" r:id="rId52"/>
    <p:sldId id="370" r:id="rId53"/>
    <p:sldId id="357" r:id="rId54"/>
    <p:sldId id="424" r:id="rId55"/>
    <p:sldId id="353" r:id="rId56"/>
    <p:sldId id="386" r:id="rId57"/>
    <p:sldId id="335" r:id="rId5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321"/>
            <p14:sldId id="310"/>
            <p14:sldId id="367"/>
          </p14:sldIdLst>
        </p14:section>
        <p14:section name="SUGGESTED - Fonts/Formatting/Styling" id="{21D69F56-C44C-4FD6-8B9D-E5F14498DADC}">
          <p14:sldIdLst>
            <p14:sldId id="341"/>
            <p14:sldId id="373"/>
            <p14:sldId id="364"/>
            <p14:sldId id="365"/>
            <p14:sldId id="368"/>
            <p14:sldId id="342"/>
            <p14:sldId id="344"/>
            <p14:sldId id="343"/>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377"/>
            <p14:sldId id="345"/>
            <p14:sldId id="376"/>
            <p14:sldId id="347"/>
            <p14:sldId id="371"/>
            <p14:sldId id="381"/>
            <p14:sldId id="349"/>
            <p14:sldId id="382"/>
            <p14:sldId id="352"/>
            <p14:sldId id="350"/>
            <p14:sldId id="385"/>
            <p14:sldId id="369"/>
            <p14:sldId id="351"/>
            <p14:sldId id="389"/>
            <p14:sldId id="415"/>
            <p14:sldId id="354"/>
            <p14:sldId id="413"/>
            <p14:sldId id="414"/>
            <p14:sldId id="363"/>
            <p14:sldId id="379"/>
            <p14:sldId id="361"/>
            <p14:sldId id="388"/>
            <p14:sldId id="370"/>
            <p14:sldId id="357"/>
            <p14:sldId id="424"/>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8519" autoAdjust="0"/>
  </p:normalViewPr>
  <p:slideViewPr>
    <p:cSldViewPr snapToGrid="0">
      <p:cViewPr varScale="1">
        <p:scale>
          <a:sx n="89" d="100"/>
          <a:sy n="89" d="100"/>
        </p:scale>
        <p:origin x="2244" y="78"/>
      </p:cViewPr>
      <p:guideLst>
        <p:guide orient="horz" pos="162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7/2/2020</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7/2/2020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justice.gov/archive/opa/docs/United_States_v_Booker_Fact_Sheet.pdf"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oyez.org/cases/2007/06-7949"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washingtonpost.com/news/wonk/wp/2018/03/28/redlining-was-banned-50-years-ago-its-still-hurting-minorities-today/"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washingtonpost.com/news/wonk/wp/2018/03/28/redlining-was-banned-50-years-ago-its-still-hurting-minorities-today/"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allenai.org/"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rgbClr val="FFFF00"/>
                </a:solidFill>
                <a:effectLst/>
                <a:latin typeface="+mn-lt"/>
                <a:ea typeface="+mn-ea"/>
                <a:cs typeface="+mn-cs"/>
              </a:rPr>
              <a:t>C</a:t>
            </a:r>
          </a:p>
          <a:p>
            <a:endParaRPr lang="en-CA" sz="1200" kern="1200" dirty="0">
              <a:solidFill>
                <a:srgbClr val="FFFF00"/>
              </a:solidFill>
              <a:effectLst/>
              <a:latin typeface="+mn-lt"/>
              <a:ea typeface="+mn-ea"/>
              <a:cs typeface="+mn-cs"/>
            </a:endParaRPr>
          </a:p>
          <a:p>
            <a:r>
              <a:rPr lang="en-CA" sz="1200" kern="1200" dirty="0">
                <a:solidFill>
                  <a:srgbClr val="FFFF00"/>
                </a:solidFill>
                <a:effectLst/>
                <a:latin typeface="+mn-lt"/>
                <a:ea typeface="+mn-ea"/>
                <a:cs typeface="+mn-cs"/>
              </a:rPr>
              <a:t>Hi, Welcome to Ethics in Modern Data. </a:t>
            </a:r>
            <a:br>
              <a:rPr lang="en-CA" sz="1200" kern="1200" dirty="0">
                <a:solidFill>
                  <a:srgbClr val="FFFF00"/>
                </a:solidFill>
                <a:effectLst/>
                <a:latin typeface="+mn-lt"/>
                <a:ea typeface="+mn-ea"/>
                <a:cs typeface="+mn-cs"/>
              </a:rPr>
            </a:br>
            <a:br>
              <a:rPr lang="en-CA" sz="1200" kern="1200" dirty="0">
                <a:solidFill>
                  <a:srgbClr val="FFFF00"/>
                </a:solidFill>
                <a:effectLst/>
                <a:latin typeface="+mn-lt"/>
                <a:ea typeface="+mn-ea"/>
                <a:cs typeface="+mn-cs"/>
              </a:rPr>
            </a:br>
            <a:r>
              <a:rPr lang="en-CA" sz="1200" kern="1200" dirty="0">
                <a:solidFill>
                  <a:srgbClr val="FFFF00"/>
                </a:solidFill>
                <a:effectLst/>
                <a:latin typeface="+mn-lt"/>
                <a:ea typeface="+mn-ea"/>
                <a:cs typeface="+mn-cs"/>
              </a:rPr>
              <a:t>My name is Christine Assaf</a:t>
            </a:r>
          </a:p>
          <a:p>
            <a:endParaRPr lang="en-CA" sz="1200" kern="1200" dirty="0">
              <a:solidFill>
                <a:srgbClr val="FFFF00"/>
              </a:solidFill>
              <a:effectLst/>
              <a:latin typeface="+mn-lt"/>
              <a:ea typeface="+mn-ea"/>
              <a:cs typeface="+mn-cs"/>
            </a:endParaRPr>
          </a:p>
          <a:p>
            <a:r>
              <a:rPr lang="en-CA" sz="1200" i="1" kern="1200" dirty="0">
                <a:solidFill>
                  <a:srgbClr val="FFFF00"/>
                </a:solidFill>
                <a:effectLst/>
                <a:latin typeface="+mn-lt"/>
                <a:ea typeface="+mn-ea"/>
                <a:cs typeface="+mn-cs"/>
              </a:rPr>
              <a:t>I’m William Assaf. </a:t>
            </a:r>
          </a:p>
          <a:p>
            <a:endParaRPr lang="en-CA" sz="1200" i="1" kern="1200" dirty="0">
              <a:solidFill>
                <a:srgbClr val="FFFF00"/>
              </a:solidFill>
              <a:effectLst/>
              <a:latin typeface="+mn-lt"/>
              <a:ea typeface="+mn-ea"/>
              <a:cs typeface="+mn-cs"/>
            </a:endParaRPr>
          </a:p>
          <a:p>
            <a:r>
              <a:rPr lang="en-CA" sz="1200" i="0" kern="1200" dirty="0">
                <a:solidFill>
                  <a:srgbClr val="FFFF00"/>
                </a:solidFill>
                <a:effectLst/>
                <a:latin typeface="+mn-lt"/>
                <a:ea typeface="+mn-ea"/>
                <a:cs typeface="+mn-cs"/>
              </a:rPr>
              <a:t>Today we’re going to talk about Bias, transparency, and the impact of ethics in modern data. </a:t>
            </a:r>
          </a:p>
          <a:p>
            <a:endParaRPr lang="en-CA" sz="1200" kern="1200" dirty="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rPr>
              <a:t>In the United States, the Comstock Laws in effect from 1873-1957 had a widespread and lasting cultural impact, banning </a:t>
            </a:r>
            <a:r>
              <a:rPr lang="en-US" sz="1200" dirty="0"/>
              <a:t>“</a:t>
            </a:r>
            <a:r>
              <a:rPr lang="en-US" sz="1200" dirty="0">
                <a:solidFill>
                  <a:schemeClr val="tx1"/>
                </a:solidFill>
              </a:rPr>
              <a:t>obscene, lewd, or lascivious”</a:t>
            </a:r>
            <a:r>
              <a:rPr lang="en-CA" sz="1200" dirty="0">
                <a:solidFill>
                  <a:schemeClr val="tx1"/>
                </a:solidFill>
              </a:rPr>
              <a:t> materials.</a:t>
            </a:r>
          </a:p>
          <a:p>
            <a:r>
              <a:rPr lang="en-CA" sz="1200" dirty="0">
                <a:solidFill>
                  <a:schemeClr val="tx1"/>
                </a:solidFill>
              </a:rPr>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Mid-20</a:t>
            </a:r>
            <a:r>
              <a:rPr lang="en-US" sz="1200" baseline="30000" dirty="0"/>
              <a:t>th</a:t>
            </a:r>
            <a:r>
              <a:rPr lang="en-US" sz="1200" dirty="0"/>
              <a:t> century libraries experienced “cultural censorship of: racism, sexism, nudity, religion, and evolution.”</a:t>
            </a:r>
            <a:r>
              <a:rPr lang="en-US" sz="1200" baseline="30000" dirty="0"/>
              <a:t>2 </a:t>
            </a:r>
            <a:r>
              <a:rPr lang="en-US" sz="1200" dirty="0"/>
              <a:t>In fact the American Library Association in 1984 “discerned a 'continuing pattern' of suppression of information” from the government.</a:t>
            </a:r>
            <a:r>
              <a:rPr lang="en-US" sz="1200" baseline="30000" dirty="0"/>
              <a:t>2</a:t>
            </a:r>
          </a:p>
          <a:p>
            <a:r>
              <a:rPr lang="en-US" sz="1200" dirty="0"/>
              <a:t>&lt;next&gt;</a:t>
            </a:r>
          </a:p>
          <a:p>
            <a:r>
              <a:rPr lang="en-US" sz="1200" dirty="0">
                <a:solidFill>
                  <a:schemeClr val="tx1"/>
                </a:solidFill>
              </a:rPr>
              <a:t>The 1980s the Reagan Era ushered in a new push to libraries, school boards, and government agencies to </a:t>
            </a:r>
            <a:r>
              <a:rPr lang="en-US" sz="1200" b="1" dirty="0">
                <a:solidFill>
                  <a:schemeClr val="tx1"/>
                </a:solidFill>
              </a:rPr>
              <a:t>censor</a:t>
            </a:r>
            <a:r>
              <a:rPr lang="en-US" sz="1200" b="1" dirty="0"/>
              <a:t> books.</a:t>
            </a:r>
            <a:r>
              <a:rPr lang="en-US" sz="1200" baseline="30000" dirty="0"/>
              <a:t>1</a:t>
            </a:r>
            <a:r>
              <a:rPr lang="en-US" sz="1200" dirty="0"/>
              <a:t> </a:t>
            </a:r>
          </a:p>
          <a:p>
            <a:r>
              <a:rPr lang="en-US" sz="1200" dirty="0"/>
              <a:t>&lt;next&gt;</a:t>
            </a:r>
          </a:p>
          <a:p>
            <a:r>
              <a:rPr lang="en-US" sz="1200" dirty="0"/>
              <a:t>And the “media almost invariably yield to pressure… and establish some sort of code of </a:t>
            </a:r>
            <a:r>
              <a:rPr lang="en-US" sz="1200" b="1" dirty="0"/>
              <a:t>self-regulation</a:t>
            </a:r>
            <a:r>
              <a:rPr lang="en-US" sz="1200" dirty="0"/>
              <a:t>.”</a:t>
            </a:r>
            <a:r>
              <a:rPr lang="en-US" sz="1200" baseline="30000" dirty="0"/>
              <a:t>3 </a:t>
            </a:r>
            <a:r>
              <a:rPr lang="en-US" dirty="0"/>
              <a:t>and a sense of self-preservation.</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This knowledge affects our analysis of </a:t>
            </a:r>
            <a:r>
              <a:rPr lang="en-US" sz="1200" dirty="0">
                <a:solidFill>
                  <a:schemeClr val="tx1"/>
                </a:solidFill>
              </a:rPr>
              <a:t>book publication/sales, readership, popularity, public sentiment and sociological trends, even trademark conversations must be aware of “censorship placed on the industry from religious groups, patriots, unions, private businesses…”</a:t>
            </a:r>
            <a:r>
              <a:rPr lang="en-US" sz="1200" baseline="30000" dirty="0">
                <a:solidFill>
                  <a:schemeClr val="tx1"/>
                </a:solidFill>
              </a:rPr>
              <a:t>4</a:t>
            </a:r>
            <a:r>
              <a:rPr lang="en-US" dirty="0"/>
              <a:t>, and of course the government. Just because publications weren’t sold or available, doesn’t mean the publications didn’t exist, or that there wasn’t public interest in them.</a:t>
            </a:r>
            <a:endParaRPr lang="en-US" sz="1200" baseline="300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r>
              <a:rPr lang="en-CA" dirty="0"/>
              <a:t>By the way, the Comstock laws also prohibited the mailing and sale of </a:t>
            </a:r>
            <a:r>
              <a:rPr lang="en-CA" sz="1200" dirty="0">
                <a:solidFill>
                  <a:schemeClr val="tx1"/>
                </a:solidFill>
              </a:rPr>
              <a:t>contraceptives, and </a:t>
            </a:r>
            <a:r>
              <a:rPr lang="en-CA" dirty="0"/>
              <a:t>it was not until 1972 that the United States Supreme Court </a:t>
            </a:r>
            <a:r>
              <a:rPr lang="en-US" sz="1200" b="0" i="0" kern="1200" dirty="0">
                <a:solidFill>
                  <a:schemeClr val="tx1"/>
                </a:solidFill>
                <a:effectLst/>
                <a:latin typeface="+mn-lt"/>
                <a:ea typeface="+mn-ea"/>
                <a:cs typeface="+mn-cs"/>
              </a:rPr>
              <a:t>legalized birth control for all citizens, irrespective of marital status. </a:t>
            </a:r>
          </a:p>
          <a:p>
            <a:r>
              <a:rPr lang="en-US" sz="1200" b="1" i="0" kern="1200" dirty="0">
                <a:solidFill>
                  <a:schemeClr val="tx1"/>
                </a:solidFill>
                <a:effectLst/>
                <a:latin typeface="+mn-lt"/>
                <a:ea typeface="+mn-ea"/>
                <a:cs typeface="+mn-cs"/>
              </a:rPr>
              <a:t>This knowledge affects our historical data sources on</a:t>
            </a:r>
            <a:r>
              <a:rPr lang="en-US" sz="1200" b="0" i="0" kern="1200" dirty="0">
                <a:solidFill>
                  <a:schemeClr val="tx1"/>
                </a:solidFill>
                <a:effectLst/>
                <a:latin typeface="+mn-lt"/>
                <a:ea typeface="+mn-ea"/>
                <a:cs typeface="+mn-cs"/>
              </a:rPr>
              <a:t> all sorts of data on American </a:t>
            </a:r>
          </a:p>
          <a:p>
            <a:r>
              <a:rPr lang="en-US" sz="1200" b="0" i="0" kern="1200" dirty="0">
                <a:solidFill>
                  <a:schemeClr val="tx1"/>
                </a:solidFill>
                <a:effectLst/>
                <a:latin typeface="+mn-lt"/>
                <a:ea typeface="+mn-ea"/>
                <a:cs typeface="+mn-cs"/>
              </a:rPr>
              <a:t>birth rates, </a:t>
            </a:r>
          </a:p>
          <a:p>
            <a:r>
              <a:rPr lang="en-US" sz="1200" b="0" i="0" kern="1200" dirty="0">
                <a:solidFill>
                  <a:schemeClr val="tx1"/>
                </a:solidFill>
                <a:effectLst/>
                <a:latin typeface="+mn-lt"/>
                <a:ea typeface="+mn-ea"/>
                <a:cs typeface="+mn-cs"/>
              </a:rPr>
              <a:t>reproductive health history, </a:t>
            </a:r>
          </a:p>
          <a:p>
            <a:r>
              <a:rPr lang="en-US" sz="1200" b="0" i="0" kern="1200" dirty="0">
                <a:solidFill>
                  <a:schemeClr val="tx1"/>
                </a:solidFill>
                <a:effectLst/>
                <a:latin typeface="+mn-lt"/>
                <a:ea typeface="+mn-ea"/>
                <a:cs typeface="+mn-cs"/>
              </a:rPr>
              <a:t>family planning choices, </a:t>
            </a:r>
          </a:p>
          <a:p>
            <a:r>
              <a:rPr lang="en-US" sz="1200" b="0" i="0" kern="1200" dirty="0">
                <a:solidFill>
                  <a:schemeClr val="tx1"/>
                </a:solidFill>
                <a:effectLst/>
                <a:latin typeface="+mn-lt"/>
                <a:ea typeface="+mn-ea"/>
                <a:cs typeface="+mn-cs"/>
              </a:rPr>
              <a:t>family size preference, </a:t>
            </a:r>
          </a:p>
          <a:p>
            <a:r>
              <a:rPr lang="en-US" sz="1200" b="0" i="0" kern="1200" dirty="0">
                <a:solidFill>
                  <a:schemeClr val="tx1"/>
                </a:solidFill>
                <a:effectLst/>
                <a:latin typeface="+mn-lt"/>
                <a:ea typeface="+mn-ea"/>
                <a:cs typeface="+mn-cs"/>
              </a:rPr>
              <a:t>foreign aid,</a:t>
            </a:r>
          </a:p>
          <a:p>
            <a:r>
              <a:rPr lang="en-US" sz="1200" b="0" i="0" kern="1200" dirty="0">
                <a:solidFill>
                  <a:schemeClr val="tx1"/>
                </a:solidFill>
                <a:effectLst/>
                <a:latin typeface="+mn-lt"/>
                <a:ea typeface="+mn-ea"/>
                <a:cs typeface="+mn-cs"/>
              </a:rPr>
              <a:t>and public health policy.</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3335194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r>
              <a:rPr lang="en-CA" dirty="0"/>
              <a:t>There is significant, </a:t>
            </a:r>
            <a:r>
              <a:rPr lang="en-CA" b="1" dirty="0"/>
              <a:t>historical</a:t>
            </a:r>
            <a:r>
              <a:rPr lang="en-CA" dirty="0"/>
              <a:t> and </a:t>
            </a:r>
            <a:r>
              <a:rPr lang="en-CA" b="1" dirty="0"/>
              <a:t>modern </a:t>
            </a:r>
            <a:r>
              <a:rPr lang="en-CA" dirty="0"/>
              <a:t>day evidence for race-based bias in federal judicial sentencing.</a:t>
            </a:r>
          </a:p>
          <a:p>
            <a:r>
              <a:rPr lang="en-US" sz="1200" dirty="0"/>
              <a:t>A 1992 review revealed “both ethnic and gender biases in sentencing where judges </a:t>
            </a:r>
            <a:br>
              <a:rPr lang="en-US" sz="1200" dirty="0"/>
            </a:br>
            <a:r>
              <a:rPr lang="en-US" sz="1200" dirty="0"/>
              <a:t>have discretion, but no biases where discretion is limited.”</a:t>
            </a:r>
            <a:r>
              <a:rPr lang="en-US" sz="1200" baseline="30000" dirty="0"/>
              <a:t>1 </a:t>
            </a:r>
            <a:r>
              <a:rPr lang="en-US" sz="1200" dirty="0"/>
              <a:t>Another study in 2014 found that sentences for Black males in the federal system  are nearly 20 percent longer than those for white males convicted of similar crimes.</a:t>
            </a:r>
            <a:r>
              <a:rPr lang="en-US" sz="1200" baseline="30000" dirty="0"/>
              <a:t>2</a:t>
            </a:r>
          </a:p>
          <a:p>
            <a:endParaRPr lang="en-CA" dirty="0"/>
          </a:p>
          <a:p>
            <a:r>
              <a:rPr lang="en-CA" dirty="0"/>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324851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determined these outcomes? Two factors. First, two Supreme Court cases </a:t>
            </a:r>
            <a:r>
              <a:rPr lang="en-US" sz="1200" i="1" dirty="0">
                <a:hlinkClick r:id="rId3"/>
              </a:rPr>
              <a:t>United States v Booker</a:t>
            </a:r>
            <a:r>
              <a:rPr lang="en-US" sz="1200" dirty="0"/>
              <a:t> in 2005 and </a:t>
            </a:r>
            <a:r>
              <a:rPr lang="en-US" sz="1200" i="1" dirty="0">
                <a:hlinkClick r:id="rId4"/>
              </a:rPr>
              <a:t>Gall v United States</a:t>
            </a:r>
            <a:r>
              <a:rPr lang="en-US" sz="1200" i="1" dirty="0"/>
              <a:t> </a:t>
            </a:r>
            <a:r>
              <a:rPr lang="en-US" sz="1200" dirty="0"/>
              <a:t>in 2007 gave federal judges more discretion on sentencing.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second, studies found bias in prosecutorial discretion, that is, in decisions on who to charge, and with what severity of 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Bias in </a:t>
            </a:r>
            <a:r>
              <a:rPr lang="en-CA" b="1" dirty="0"/>
              <a:t>both sentencing discretion by judges </a:t>
            </a:r>
            <a:r>
              <a:rPr lang="en-CA" b="0" dirty="0"/>
              <a:t>and </a:t>
            </a:r>
            <a:r>
              <a:rPr lang="en-CA" b="1" dirty="0"/>
              <a:t>prosecutorial discretion by attorneys general </a:t>
            </a:r>
            <a:r>
              <a:rPr lang="en-CA" dirty="0"/>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accounting a judge’s discretion, “Charges with mandatory minimums are disproportionately charged against Black defendants.”</a:t>
            </a:r>
            <a:r>
              <a:rPr lang="en-US" baseline="300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Analysis of </a:t>
            </a:r>
            <a:r>
              <a:rPr lang="en-CA" sz="1200" dirty="0"/>
              <a:t>severity and length of sentencing, acquittals, prosecutorial effectiveness, evidence collection, interrogation techniques, all </a:t>
            </a:r>
            <a:r>
              <a:rPr lang="en-CA" sz="1200" b="1" dirty="0"/>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Analysis without this historical context would only reinforce and institutionalize historical racial bias. Drawing conclusions from this data without context of legal racial segregation and discrimination in the United States in the 20</a:t>
            </a:r>
            <a:r>
              <a:rPr lang="en-CA" sz="1200" baseline="30000" dirty="0"/>
              <a:t>th</a:t>
            </a:r>
            <a:r>
              <a:rPr lang="en-CA" sz="1200" dirty="0"/>
              <a:t> century would be highly unethical.</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854979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589782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Data collection is usually provided to us through real-world interactions. Which means that it may contain real-world bias. No data exists in a vacuum. </a:t>
            </a:r>
          </a:p>
          <a:p>
            <a:r>
              <a:rPr lang="en-US" dirty="0"/>
              <a:t>Understand that bias in data collection and analysis may be inevitable, but is not acceptable. </a:t>
            </a:r>
          </a:p>
          <a:p>
            <a:r>
              <a:rPr lang="en-US" dirty="0"/>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have an ethical responsibility to acknowledge, control for, and not further bias.</a:t>
            </a:r>
          </a:p>
          <a:p>
            <a:r>
              <a:rPr lang="en-US" dirty="0"/>
              <a:t>&lt;next&gt;</a:t>
            </a:r>
          </a:p>
          <a:p>
            <a:r>
              <a:rPr lang="en-US" dirty="0"/>
              <a:t>Look at bias outcomes, not in intents or origins.</a:t>
            </a:r>
          </a:p>
          <a:p>
            <a:r>
              <a:rPr lang="en-US" dirty="0"/>
              <a:t>Outcomes are how bias is measured.</a:t>
            </a:r>
          </a:p>
          <a:p>
            <a:r>
              <a:rPr lang="en-US" dirty="0"/>
              <a:t>The world doesn’t care if we </a:t>
            </a:r>
            <a:r>
              <a:rPr lang="en-US" i="1" dirty="0"/>
              <a:t>intended</a:t>
            </a:r>
            <a:r>
              <a:rPr lang="en-US" i="0" dirty="0"/>
              <a:t> to be un-biased. It cares that we either were or were not biased – so it’s all about the outcome.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3921968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look at some </a:t>
            </a:r>
            <a:r>
              <a:rPr lang="en-CA" dirty="0"/>
              <a:t>statistics 101. First we’ll start with What is validity? And what is reliability?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Valid </a:t>
            </a:r>
            <a:r>
              <a:rPr lang="en-US" sz="1200" b="0" i="0" kern="1200" dirty="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dirty="0">
              <a:solidFill>
                <a:schemeClr val="tx1"/>
              </a:solidFill>
              <a:effectLst/>
              <a:latin typeface="+mn-lt"/>
              <a:ea typeface="+mn-ea"/>
              <a:cs typeface="+mn-cs"/>
            </a:endParaRPr>
          </a:p>
          <a:p>
            <a:r>
              <a:rPr lang="en-CA" dirty="0"/>
              <a:t>Reliability – consistency, we can do this test, run this system, predict this thing happening over and over again and we know it to be true; “have confidence in the results”</a:t>
            </a:r>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3798782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we prove something we’ve gathered is valid and reliable?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Through hypothesis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sz="1200" dirty="0">
                <a:latin typeface="Roboto" panose="02000000000000000000" pitchFamily="2" charset="0"/>
                <a:ea typeface="Roboto" panose="02000000000000000000" pitchFamily="2" charset="0"/>
              </a:rPr>
              <a:t>If our collection methods </a:t>
            </a:r>
            <a:r>
              <a:rPr lang="en-CA" sz="1200" b="1" dirty="0">
                <a:latin typeface="Roboto" panose="02000000000000000000" pitchFamily="2" charset="0"/>
                <a:ea typeface="Roboto" panose="02000000000000000000" pitchFamily="2" charset="0"/>
              </a:rPr>
              <a:t>lack credibility</a:t>
            </a:r>
            <a:r>
              <a:rPr lang="en-CA" sz="1200" dirty="0">
                <a:latin typeface="Roboto" panose="02000000000000000000" pitchFamily="2" charset="0"/>
                <a:ea typeface="Roboto" panose="02000000000000000000" pitchFamily="2" charset="0"/>
              </a:rPr>
              <a:t>, </a:t>
            </a:r>
          </a:p>
          <a:p>
            <a:r>
              <a:rPr lang="en-CA" sz="1200" dirty="0">
                <a:latin typeface="Roboto" panose="02000000000000000000" pitchFamily="2" charset="0"/>
                <a:ea typeface="Roboto" panose="02000000000000000000" pitchFamily="2" charset="0"/>
              </a:rPr>
              <a:t>or our analysis </a:t>
            </a:r>
            <a:r>
              <a:rPr lang="en-CA" sz="1200" b="1" dirty="0">
                <a:latin typeface="Roboto" panose="02000000000000000000" pitchFamily="2" charset="0"/>
                <a:ea typeface="Roboto" panose="02000000000000000000" pitchFamily="2" charset="0"/>
              </a:rPr>
              <a:t>fails to see variables</a:t>
            </a:r>
            <a:r>
              <a:rPr lang="en-CA" sz="1200" dirty="0">
                <a:latin typeface="Roboto" panose="02000000000000000000" pitchFamily="2" charset="0"/>
                <a:ea typeface="Roboto" panose="02000000000000000000" pitchFamily="2" charset="0"/>
              </a:rPr>
              <a:t>, </a:t>
            </a:r>
            <a:br>
              <a:rPr lang="en-CA" sz="1200" dirty="0">
                <a:latin typeface="Roboto" panose="02000000000000000000" pitchFamily="2" charset="0"/>
                <a:ea typeface="Roboto" panose="02000000000000000000" pitchFamily="2" charset="0"/>
              </a:rPr>
            </a:br>
            <a:r>
              <a:rPr lang="en-CA" sz="1200" dirty="0">
                <a:latin typeface="Roboto" panose="02000000000000000000" pitchFamily="2" charset="0"/>
                <a:ea typeface="Roboto" panose="02000000000000000000" pitchFamily="2" charset="0"/>
              </a:rPr>
              <a:t>then can we truly say our data was valid or reliable?</a:t>
            </a:r>
          </a:p>
          <a:p>
            <a:endParaRPr lang="en-US" dirty="0"/>
          </a:p>
          <a:p>
            <a:r>
              <a:rPr lang="en-CA" dirty="0">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Or simply more diversity of thought in our analysis, </a:t>
            </a:r>
            <a:br>
              <a:rPr lang="en-CA" dirty="0">
                <a:latin typeface="Roboto" panose="02000000000000000000" pitchFamily="2" charset="0"/>
                <a:ea typeface="Roboto" panose="02000000000000000000" pitchFamily="2" charset="0"/>
              </a:rPr>
            </a:br>
            <a:r>
              <a:rPr lang="en-CA" dirty="0">
                <a:latin typeface="Roboto" panose="02000000000000000000" pitchFamily="2" charset="0"/>
                <a:ea typeface="Roboto" panose="02000000000000000000" pitchFamily="2" charset="0"/>
              </a:rPr>
              <a:t>which means including people on our teams who have different life experiences than our own, </a:t>
            </a:r>
            <a:br>
              <a:rPr lang="en-CA" dirty="0">
                <a:latin typeface="Roboto" panose="02000000000000000000" pitchFamily="2" charset="0"/>
                <a:ea typeface="Roboto" panose="02000000000000000000" pitchFamily="2" charset="0"/>
              </a:rPr>
            </a:br>
            <a:r>
              <a:rPr lang="en-CA" dirty="0">
                <a:latin typeface="Roboto" panose="02000000000000000000" pitchFamily="2" charset="0"/>
                <a:ea typeface="Roboto" panose="02000000000000000000" pitchFamily="2" charset="0"/>
              </a:rPr>
              <a:t>who can give us insights into variables we may have missed…</a:t>
            </a:r>
            <a:br>
              <a:rPr lang="en-CA" dirty="0">
                <a:latin typeface="Roboto" panose="02000000000000000000" pitchFamily="2" charset="0"/>
                <a:ea typeface="Roboto" panose="02000000000000000000" pitchFamily="2" charset="0"/>
              </a:rPr>
            </a:br>
            <a:r>
              <a:rPr lang="en-CA" dirty="0">
                <a:latin typeface="Roboto" panose="02000000000000000000" pitchFamily="2" charset="0"/>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89564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endParaRPr lang="en-US"/>
          </a:p>
          <a:p>
            <a:r>
              <a:rPr lang="en-US"/>
              <a:t>&lt;read notes&gt;</a:t>
            </a:r>
          </a:p>
          <a:p>
            <a:endParaRPr lang="en-US"/>
          </a:p>
          <a:p>
            <a:r>
              <a:rPr lang="en-US"/>
              <a:t>Brad Smith with Microsoft once wrote…&lt;read quote&gt;</a:t>
            </a:r>
            <a:br>
              <a:rPr lang="en-US"/>
            </a:br>
            <a:endParaRPr lang="en-US"/>
          </a:p>
          <a:p>
            <a:r>
              <a:rPr lang="en-US"/>
              <a:t>In IT we know we </a:t>
            </a:r>
            <a:r>
              <a:rPr lang="en-US" i="1"/>
              <a:t>need</a:t>
            </a:r>
            <a:r>
              <a:rPr lang="en-US"/>
              <a:t> complex teams to solve complex problems. We know diverse teams are more productive. </a:t>
            </a:r>
          </a:p>
          <a:p>
            <a:endParaRPr lang="en-US"/>
          </a:p>
          <a:p>
            <a:r>
              <a:rPr lang="en-US"/>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2618495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This isn’t the first time we’re </a:t>
            </a:r>
            <a:r>
              <a:rPr lang="en-US" dirty="0" err="1"/>
              <a:t>gonna</a:t>
            </a:r>
            <a:r>
              <a:rPr lang="en-US" dirty="0"/>
              <a:t> mention facial recognition products in this presentation. </a:t>
            </a:r>
          </a:p>
          <a:p>
            <a:endParaRPr lang="en-US" dirty="0"/>
          </a:p>
          <a:p>
            <a:r>
              <a:rPr lang="en-US" dirty="0"/>
              <a:t>In January of 2020 in the United Kingdom, 81% of people </a:t>
            </a:r>
            <a:r>
              <a:rPr lang="en-US" b="1" dirty="0"/>
              <a:t>identified as suspects </a:t>
            </a:r>
            <a:r>
              <a:rPr lang="en-US" dirty="0"/>
              <a:t>by the Metropolitan Police’s facial recognition technology </a:t>
            </a:r>
            <a:r>
              <a:rPr lang="en-US" b="1" dirty="0"/>
              <a:t>were - in fact - innocent</a:t>
            </a:r>
            <a:r>
              <a:rPr lang="en-US" dirty="0"/>
              <a:t>.</a:t>
            </a:r>
          </a:p>
          <a:p>
            <a:r>
              <a:rPr lang="en-US" dirty="0"/>
              <a:t>Also this same technology </a:t>
            </a:r>
            <a:r>
              <a:rPr lang="en-US" b="1" dirty="0"/>
              <a:t>falsely identified </a:t>
            </a:r>
            <a:r>
              <a:rPr lang="en-US" dirty="0"/>
              <a:t>African-American and Asian faces 10-to-100 times more often than Caucasian faces. </a:t>
            </a:r>
          </a:p>
          <a:p>
            <a:endParaRPr lang="en-US" dirty="0"/>
          </a:p>
          <a:p>
            <a:r>
              <a:rPr lang="en-US" dirty="0"/>
              <a:t>In a 2018 test of Amazon’s </a:t>
            </a:r>
            <a:r>
              <a:rPr lang="en-US" dirty="0" err="1"/>
              <a:t>Rekognition</a:t>
            </a:r>
            <a:r>
              <a:rPr lang="en-US" dirty="0"/>
              <a:t> </a:t>
            </a:r>
            <a:r>
              <a:rPr lang="en-US" sz="1200" b="0" i="0" kern="1200" dirty="0">
                <a:solidFill>
                  <a:schemeClr val="tx1"/>
                </a:solidFill>
                <a:effectLst/>
                <a:latin typeface="+mn-lt"/>
                <a:ea typeface="+mn-ea"/>
                <a:cs typeface="+mn-cs"/>
              </a:rPr>
              <a:t>computer vision platform</a:t>
            </a:r>
            <a:r>
              <a:rPr lang="en-US" dirty="0"/>
              <a:t>, 28 members of the U.S. Congress were incorrectly matched </a:t>
            </a:r>
            <a:r>
              <a:rPr lang="en-US" b="1" dirty="0"/>
              <a:t>as other people </a:t>
            </a:r>
            <a:r>
              <a:rPr lang="en-US" dirty="0"/>
              <a:t>who have been arrested for a crime.</a:t>
            </a:r>
          </a:p>
          <a:p>
            <a:endParaRPr lang="en-US" dirty="0"/>
          </a:p>
          <a:p>
            <a:r>
              <a:rPr lang="en-US" dirty="0"/>
              <a:t>Without validity or reliability, is it ethical to use a facial recognition software that has pervasive access to public camera systems? (No)</a:t>
            </a:r>
          </a:p>
          <a:p>
            <a:endParaRPr lang="en-US" dirty="0"/>
          </a:p>
          <a:p>
            <a:r>
              <a:rPr lang="en-US" dirty="0"/>
              <a:t>And do we think that law enforcement be transparent and open about the flaws in such a system? (No)</a:t>
            </a:r>
          </a:p>
          <a:p>
            <a:endParaRPr lang="en-US" dirty="0"/>
          </a:p>
          <a:p>
            <a:r>
              <a:rPr lang="en-US" dirty="0"/>
              <a:t>Let’s now talk more about the need for transparency.</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19664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Americans are familiar with the ACT Test, an exam many 18 year </a:t>
            </a:r>
            <a:r>
              <a:rPr lang="en-US" dirty="0" err="1"/>
              <a:t>olds</a:t>
            </a:r>
            <a:r>
              <a:rPr lang="en-US" dirty="0"/>
              <a:t>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3 </a:t>
            </a:r>
            <a:r>
              <a:rPr lang="en-US" b="1"/>
              <a:t>to 4 </a:t>
            </a:r>
            <a:r>
              <a:rPr lang="en-US" b="1" dirty="0"/>
              <a:t>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this ACT example, socioeconomic level is a variable – it affects the outcome. Can anyone think of some other variables that may affect a student’s ACT score? </a:t>
            </a:r>
          </a:p>
          <a:p>
            <a:pPr marL="171450" indent="-171450">
              <a:buFont typeface="Arial" panose="020B0604020202020204" pitchFamily="34" charset="0"/>
              <a:buChar char="•"/>
            </a:pPr>
            <a:r>
              <a:rPr lang="en-CA" dirty="0"/>
              <a:t>Tutoring?</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miles from a large city</a:t>
            </a:r>
          </a:p>
          <a:p>
            <a:pPr marL="171450" indent="-171450">
              <a:buFont typeface="Arial" panose="020B0604020202020204" pitchFamily="34" charset="0"/>
              <a:buChar char="•"/>
            </a:pPr>
            <a:r>
              <a:rPr lang="en-CA" dirty="0"/>
              <a:t>Amount of sleep the student got before the exam</a:t>
            </a:r>
          </a:p>
          <a:p>
            <a:pPr marL="171450" indent="-171450">
              <a:buFont typeface="Arial" panose="020B0604020202020204" pitchFamily="34" charset="0"/>
              <a:buChar char="•"/>
            </a:pPr>
            <a:r>
              <a:rPr lang="en-CA" dirty="0"/>
              <a:t>Male vs female</a:t>
            </a:r>
          </a:p>
          <a:p>
            <a:pPr marL="171450" indent="-171450">
              <a:buFont typeface="Arial" panose="020B0604020202020204" pitchFamily="34" charset="0"/>
              <a:buChar char="•"/>
            </a:pPr>
            <a:r>
              <a:rPr lang="en-CA" dirty="0"/>
              <a:t>Number of hours they work a PT job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dirty="0"/>
              <a:t>disregard its validity</a:t>
            </a:r>
            <a:r>
              <a:rPr lang="en-US" dirty="0"/>
              <a:t>.</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An overwhelming amount of studies have been done that say the ACT does NOT predict college </a:t>
            </a:r>
            <a:r>
              <a:rPr lang="en-CA" b="1" dirty="0"/>
              <a:t>graduation</a:t>
            </a:r>
            <a:r>
              <a:rPr lang="en-CA" dirty="0"/>
              <a:t> </a:t>
            </a:r>
            <a:r>
              <a:rPr lang="en-CA" b="1" dirty="0"/>
              <a:t>outcomes</a:t>
            </a:r>
            <a:r>
              <a:rPr lang="en-CA" dirty="0"/>
              <a:t>. In fact, the biggest </a:t>
            </a:r>
            <a:r>
              <a:rPr lang="en-CA" b="1" dirty="0"/>
              <a:t>factor that impacts graduation outcomes </a:t>
            </a:r>
            <a:r>
              <a:rPr lang="en-CA" dirty="0"/>
              <a:t>remains </a:t>
            </a:r>
            <a:r>
              <a:rPr lang="en-CA" b="1" dirty="0"/>
              <a:t>household income</a:t>
            </a:r>
            <a:r>
              <a:rPr lang="en-CA" dirty="0"/>
              <a:t>. (sarcastically) So why not toss the test and just accept students with high household income?</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404821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First, a bit about me. </a:t>
            </a:r>
            <a:br>
              <a:rPr lang="en-CA"/>
            </a:br>
            <a:br>
              <a:rPr lang="en-CA"/>
            </a:br>
            <a:r>
              <a:rPr lang="en-CA"/>
              <a:t>I’m a People Solutions Consultant. My background is in Human Resources. I currently study I/O Psychology and I’m a frequent speaker and facilitator events like these across the country. </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2999606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782596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1655034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2751266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81106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&lt;read notes&gt;</a:t>
            </a:r>
          </a:p>
          <a:p>
            <a:r>
              <a:rPr lang="en-US" sz="1200" b="0" i="0" kern="1200" dirty="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This is based on a study to investigate trends in birth rates by socioeconomic deprivation and maternal age in England from 1997 to 2008.</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why? What are the variables that surround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look at our variables…</a:t>
            </a:r>
          </a:p>
          <a:p>
            <a:r>
              <a:rPr lang="en-US" sz="1200" b="0" i="0" kern="1200" dirty="0">
                <a:solidFill>
                  <a:schemeClr val="tx1"/>
                </a:solidFill>
                <a:effectLst/>
                <a:latin typeface="+mn-lt"/>
                <a:ea typeface="+mn-ea"/>
                <a:cs typeface="+mn-cs"/>
              </a:rPr>
              <a:t>&lt;click&gt;</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1851407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2803521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2810218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119368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4009965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talk about transparency as part of overcoming bias.  Here’s an example from the United States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the website 538, non-traditional pollsters (like online surveys or automated systems) were “allegedly” cheating by peeking at “gold standard” poll. A “gold standard” poll is a live phone call survey. </a:t>
            </a:r>
            <a:r>
              <a:rPr lang="en-CA" sz="1200" dirty="0"/>
              <a:t>Non-traditional political polls 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Our picture here is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800286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This is a quote from an NIH study.</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Failure to provide that transparency begs accusations of a </a:t>
            </a:r>
            <a:r>
              <a:rPr lang="en-US" sz="1200" b="1" dirty="0"/>
              <a:t>biased interpretation</a:t>
            </a:r>
            <a:r>
              <a:rPr lang="en-US" sz="1200" dirty="0"/>
              <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2436583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3256763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1861916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endParaRPr lang="en-CA"/>
          </a:p>
          <a:p>
            <a:r>
              <a:rPr lang="en-CA"/>
              <a:t>Let’s dive deeper into this ethical problem. </a:t>
            </a:r>
          </a:p>
          <a:p>
            <a:r>
              <a:rPr lang="en-CA"/>
              <a:t>We’ve talked about transparency in analysis,</a:t>
            </a:r>
          </a:p>
          <a:p>
            <a:r>
              <a:rPr lang="en-CA"/>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5772901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So this from a report from the White House in 2014, keys here are that </a:t>
            </a:r>
          </a:p>
          <a:p>
            <a:r>
              <a:rPr lang="en-CA"/>
              <a:t>1) data will be collected on individuals, and</a:t>
            </a:r>
          </a:p>
          <a:p>
            <a:r>
              <a:rPr lang="en-CA"/>
              <a:t>2) data will be not be owned by those individuals</a:t>
            </a:r>
          </a:p>
          <a:p>
            <a:endParaRPr lang="en-CA"/>
          </a:p>
          <a:p>
            <a:r>
              <a:rPr lang="en-CA"/>
              <a:t>What are our ethical responsibilities in collection and ownership of citizens’ data?</a:t>
            </a:r>
          </a:p>
          <a:p>
            <a:endParaRPr lang="en-CA"/>
          </a:p>
          <a:p>
            <a:r>
              <a:rPr lang="en-CA"/>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31407074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the notes&gt;</a:t>
            </a:r>
          </a:p>
          <a:p>
            <a:r>
              <a:rPr lang="en-CA" dirty="0"/>
              <a:t>You may be familiar with the story about American retailer Target’s direct mail campaign for expectant mothers and a furious dad, who didn’t know his teenage daughter was pregnant yet.</a:t>
            </a:r>
          </a:p>
          <a:p>
            <a:endParaRPr lang="en-CA" dirty="0"/>
          </a:p>
          <a:p>
            <a:r>
              <a:rPr lang="en-CA" dirty="0"/>
              <a:t>Quote is from Andrew Pole, the Target statistician who developed the store’s model for predicting and detecting consumer pregnancies, which were then used to target ads to expectant mothers. </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3021706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British firm </a:t>
            </a:r>
            <a:r>
              <a:rPr lang="en-CA" dirty="0"/>
              <a:t>Cambridge Analytica gathered the data </a:t>
            </a:r>
            <a:r>
              <a:rPr lang="en-US" sz="1200" dirty="0"/>
              <a:t>on 87+ million Facebook users without their consent, </a:t>
            </a:r>
            <a:r>
              <a:rPr lang="en-CA" dirty="0"/>
              <a:t>via </a:t>
            </a:r>
            <a:r>
              <a:rPr lang="en-US" sz="1200" dirty="0"/>
              <a:t>what Facebook later labeled “malicious” use of its developer system. Any user who took their custom Facebook “personality quiz” also - unknowingly - allowed CA to access their personal data and the personal data - including location - for all their “friends”. Clearly, unethical collection.</a:t>
            </a:r>
          </a:p>
          <a:p>
            <a:r>
              <a:rPr lang="en-US" sz="1200" dirty="0"/>
              <a:t>&lt;next&gt;</a:t>
            </a:r>
          </a:p>
          <a:p>
            <a:r>
              <a:rPr lang="en-US" sz="1200" dirty="0"/>
              <a:t>CA used the data to perform </a:t>
            </a:r>
            <a:r>
              <a:rPr lang="en-US" dirty="0"/>
              <a:t>“Digital Operations” to target future president Trump’s 2016 campaign messaging, using quote “5000 points of data on every voter”, </a:t>
            </a:r>
            <a:r>
              <a:rPr lang="en-CA" dirty="0"/>
              <a:t>to set the campaign travel schedule, platform, and to micro-target Facebook users with $1 million dollars a day in ads. Maybe that’s not unethical use, but it was based on unethically collected data. By the way, CA worked exclusively for Republicans in the U.S. and for the pro-Brexit powers in the U.K.</a:t>
            </a:r>
            <a:r>
              <a:rPr lang="en-US" sz="1200" baseline="30000" dirty="0"/>
              <a:t>4</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quotes you see here are from the Cambridge Analytica data analyst Christopher Wylie, turned whistle blower who testified </a:t>
            </a:r>
            <a:r>
              <a:rPr lang="en-US" dirty="0"/>
              <a:t>in both the US and UK </a:t>
            </a:r>
            <a:r>
              <a:rPr lang="en-US" sz="1200" b="0" i="0" kern="1200" dirty="0">
                <a:solidFill>
                  <a:schemeClr val="tx1"/>
                </a:solidFill>
                <a:effectLst/>
                <a:latin typeface="+mn-lt"/>
                <a:ea typeface="+mn-ea"/>
                <a:cs typeface="+mn-cs"/>
              </a:rPr>
              <a:t>in 2018.</a:t>
            </a:r>
            <a:r>
              <a:rPr lang="en-US" sz="1200" b="0" i="0" kern="1200" baseline="30000" dirty="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 later shared the Facebook data with Russian proxies for “</a:t>
            </a:r>
            <a:r>
              <a:rPr lang="en-US" sz="1200" dirty="0" err="1"/>
              <a:t>rumour</a:t>
            </a:r>
            <a:r>
              <a:rPr lang="en-US" sz="1200" dirty="0"/>
              <a:t> campaigns” and “attitudinal inoculation”</a:t>
            </a:r>
            <a:r>
              <a:rPr lang="en-US" sz="1200" baseline="30000" dirty="0"/>
              <a:t>1</a:t>
            </a:r>
            <a:r>
              <a:rPr lang="en-US" sz="1200" dirty="0"/>
              <a:t>, and “</a:t>
            </a:r>
            <a:r>
              <a:rPr lang="en-CA" sz="1200" dirty="0"/>
              <a:t>psychological warfare.”</a:t>
            </a:r>
            <a:r>
              <a:rPr lang="en-US" sz="1200" baseline="30000" dirty="0"/>
              <a:t>2 </a:t>
            </a:r>
            <a:r>
              <a:rPr lang="en-US" dirty="0"/>
              <a:t>Wylie, who at the time he was developing CA’s data processes, he did not believe the collection and analysis of CA was unethical. He does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endParaRPr lang="en-CA"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24853322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Analysts must be aware of consent mechanisms, both how they were collected, and more logistically, how this data on consent can be incorporated into future analysis.</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21044929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r>
              <a:rPr lang="en-CA" dirty="0"/>
              <a:t>Let’s talk more about that “potential re-use” of data. </a:t>
            </a:r>
            <a:r>
              <a:rPr lang="en-US" sz="1200" dirty="0"/>
              <a:t>“Control creep" refers to data that has been generated with a particular purpose in mind, but which is </a:t>
            </a:r>
            <a:r>
              <a:rPr lang="en-US" sz="1200" b="1" dirty="0"/>
              <a:t>repurposed.</a:t>
            </a:r>
            <a:endParaRPr lang="en-CA" dirty="0"/>
          </a:p>
          <a:p>
            <a:r>
              <a:rPr lang="en-CA" dirty="0"/>
              <a:t>&lt;click&gt;</a:t>
            </a:r>
          </a:p>
          <a:p>
            <a:r>
              <a:rPr lang="en-CA" dirty="0"/>
              <a:t>Can anyone think of genetic data example that has been identified as having a disparate impact, that is now federally banned in the U.S. for use in hiring?</a:t>
            </a:r>
          </a:p>
          <a:p>
            <a:endParaRPr lang="en-CA" dirty="0"/>
          </a:p>
          <a:p>
            <a:r>
              <a:rPr lang="en-US" sz="1200" b="0" i="0" kern="1200" dirty="0">
                <a:solidFill>
                  <a:schemeClr val="tx1"/>
                </a:solidFill>
                <a:effectLst/>
                <a:latin typeface="+mn-lt"/>
                <a:ea typeface="+mn-ea"/>
                <a:cs typeface="+mn-cs"/>
              </a:rPr>
              <a:t>For example, employers in the United States used genetic screening in the early 1970s to identify potential employees who carried a gene mutation for sickle cell anemia, a very expensive and periodically debilitating genetic disorder that is predominant in African Americans.  “Those carrying the gene mutation were denied jobs-even though many of them were healthy and would never develop the disease.”</a:t>
            </a:r>
            <a:r>
              <a:rPr lang="en-US" sz="1200" b="0" i="0" kern="1200" baseline="30000" dirty="0">
                <a:solidFill>
                  <a:schemeClr val="tx1"/>
                </a:solidFill>
                <a:effectLst/>
                <a:latin typeface="+mn-lt"/>
                <a:ea typeface="+mn-ea"/>
                <a:cs typeface="+mn-cs"/>
              </a:rPr>
              <a:t>1</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United States, Americans with Disabilities Act of 1990 put an end to sickle cell trait discrimination in employment.</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In the UK, the Equality Act 2010 provided for the same.</a:t>
            </a:r>
            <a:r>
              <a:rPr lang="en-US" sz="1200" b="0" i="0" kern="1200" baseline="300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Here in the middle of a pandemic, federal law in the U.S. doesn’t allow employers to require and collect blood tests for COVID19 antibodies before employees return to work, but does allow for a COVID-19 test in the form of a nasal swab, to test for an active infection.</a:t>
            </a:r>
            <a:r>
              <a:rPr lang="en-US" sz="1200" b="0" i="0" kern="1200" baseline="30000" dirty="0">
                <a:solidFill>
                  <a:schemeClr val="tx1"/>
                </a:solidFill>
                <a:effectLst/>
                <a:latin typeface="+mn-lt"/>
                <a:ea typeface="+mn-ea"/>
                <a:cs typeface="+mn-cs"/>
              </a:rPr>
              <a:t>4</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Similarly, a genetic test for expensive cancers should not be a prerequisite for joining an employer’s health care coverage. That would be, unethical.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personal health data devices and services become more prevalent in our society, let’s be wary of potential misuse and discrimination based on predictive health markers.</a:t>
            </a:r>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1971921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 </a:t>
            </a:r>
          </a:p>
          <a:p>
            <a:endParaRPr lang="en-CA" dirty="0"/>
          </a:p>
          <a:p>
            <a:r>
              <a:rPr lang="en-CA" dirty="0"/>
              <a:t>Today we are going to be talking about bias in data analytics and data collection, </a:t>
            </a:r>
          </a:p>
          <a:p>
            <a:r>
              <a:rPr lang="en-CA" dirty="0"/>
              <a:t>what we can to do recognize our own bias and fight the perception of bias, </a:t>
            </a:r>
          </a:p>
          <a:p>
            <a:r>
              <a:rPr lang="en-CA" dirty="0"/>
              <a:t>and on how bias in data has real impacts in our society.</a:t>
            </a:r>
          </a:p>
          <a:p>
            <a:endParaRPr lang="en-CA" dirty="0"/>
          </a:p>
          <a:p>
            <a:r>
              <a:rPr lang="en-CA" dirty="0"/>
              <a:t>But without context, without understanding historical or time-based biases, both we and our data findings are doomed to parrot bias.</a:t>
            </a:r>
          </a:p>
          <a:p>
            <a:endParaRPr lang="en-CA" dirty="0"/>
          </a:p>
          <a:p>
            <a:r>
              <a:rPr lang="en-CA" dirty="0"/>
              <a:t>We understand this is an international audience, so one thing to keep in mind is that we are from the United States, and many but not all of our examples are based on United States history. We will try to be as expository as possible when setting the context here, but if you have any questions, we are open to requests for clarification or questions at the end of the presentation. We also have already made this slides available, and you’ll find references to our sources at the bottoms of each slide.</a:t>
            </a:r>
          </a:p>
          <a:p>
            <a:endParaRPr lang="en-CA" dirty="0"/>
          </a:p>
          <a:p>
            <a:r>
              <a:rPr lang="en-CA" dirty="0"/>
              <a:t>And this is one of my favorite web comic series, Saturday Morning Breakfast Cereal, with a take on why the robot uprising used spears and rocks. </a:t>
            </a: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Using financial data for health care research is potentially predatory or discriminatory, and vice versa, where only wealthy patients are told about the best and more expensive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also leads to a relatively new concept of </a:t>
            </a:r>
            <a:r>
              <a:rPr lang="en-US" sz="1200" dirty="0"/>
              <a:t>“</a:t>
            </a:r>
            <a:r>
              <a:rPr lang="en-US" sz="1200" dirty="0" err="1"/>
              <a:t>Weblining</a:t>
            </a:r>
            <a:r>
              <a:rPr lang="en-US" sz="1200" dirty="0"/>
              <a:t>”, or the use of financial data to target users for online ads including childcare, housing, health care.</a:t>
            </a:r>
            <a:r>
              <a:rPr lang="en-US" sz="1200" baseline="30000" dirty="0"/>
              <a:t>1</a:t>
            </a:r>
            <a:r>
              <a:rPr lang="en-US" sz="1200" dirty="0"/>
              <a:t>   This is a play of words on Redlining, which we’ll talk more about soon. </a:t>
            </a:r>
            <a:r>
              <a:rPr lang="en-CA" dirty="0"/>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34690448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We’ll talk more about </a:t>
            </a:r>
            <a:r>
              <a:rPr lang="en-CA" dirty="0" err="1"/>
              <a:t>Weblining</a:t>
            </a:r>
            <a:r>
              <a:rPr lang="en-CA" dirty="0"/>
              <a:t> later, because it can contribute to digitizing an existing </a:t>
            </a:r>
            <a:r>
              <a:rPr lang="en-CA" b="1" dirty="0"/>
              <a:t>Disparate Impact. </a:t>
            </a:r>
            <a:r>
              <a:rPr lang="en-CA" b="0" dirty="0"/>
              <a:t>We mentioned this earlier with the Apple Card algorithm having a disparate impact on women, of facial recognition’s disparate impact on darker-skinned individuals.</a:t>
            </a:r>
          </a:p>
          <a:p>
            <a:endParaRPr lang="en-CA" dirty="0"/>
          </a:p>
          <a:p>
            <a:r>
              <a:rPr lang="en-CA" dirty="0"/>
              <a:t>Most systems (selection systems especially) are built to intend to discriminate meaning they create distinctions among people. </a:t>
            </a:r>
          </a:p>
          <a:p>
            <a:br>
              <a:rPr lang="en-CA" dirty="0"/>
            </a:br>
            <a:r>
              <a:rPr lang="en-CA" dirty="0"/>
              <a:t>There’s various laws about discrimination, most notably around employment, housing, public accommodation…</a:t>
            </a:r>
            <a:br>
              <a:rPr lang="en-CA" dirty="0"/>
            </a:br>
            <a:endParaRPr lang="en-CA" dirty="0"/>
          </a:p>
          <a:p>
            <a:r>
              <a:rPr lang="en-CA" dirty="0"/>
              <a:t>In the United States for example, there are two forms of ILLEGAL discrimination: </a:t>
            </a:r>
          </a:p>
          <a:p>
            <a:pPr marL="228600" indent="-228600">
              <a:buAutoNum type="arabicPeriod"/>
            </a:pPr>
            <a:r>
              <a:rPr lang="en-CA" b="1" dirty="0"/>
              <a:t>Disparate treatment </a:t>
            </a:r>
            <a:r>
              <a:rPr lang="en-CA" dirty="0"/>
              <a:t>(active discrimination towards individuals): intentional and open bias, retaliation, or exclusionary</a:t>
            </a:r>
          </a:p>
          <a:p>
            <a:pPr marL="228600" indent="-228600">
              <a:buAutoNum type="arabicPeriod"/>
            </a:pPr>
            <a:r>
              <a:rPr lang="en-CA" b="1" dirty="0"/>
              <a:t>Disparate</a:t>
            </a:r>
            <a:r>
              <a:rPr lang="en-CA" dirty="0"/>
              <a:t> (adverse) </a:t>
            </a:r>
            <a:r>
              <a:rPr lang="en-CA" b="1" dirty="0"/>
              <a:t>impact</a:t>
            </a:r>
            <a:r>
              <a:rPr lang="en-CA" dirty="0"/>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2543294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CHRISTINE</a:t>
            </a:r>
          </a:p>
          <a:p>
            <a:r>
              <a:rPr lang="en-US" sz="3200" dirty="0"/>
              <a:t>&lt;read notes&gt;</a:t>
            </a:r>
          </a:p>
          <a:p>
            <a:r>
              <a:rPr lang="en-US" sz="3200" dirty="0"/>
              <a:t>In the case of housing discrimination, </a:t>
            </a:r>
            <a:r>
              <a:rPr lang="en-US" sz="3200" b="1" dirty="0"/>
              <a:t>the doctrine of “disparate impact </a:t>
            </a:r>
            <a:r>
              <a:rPr lang="en-US" sz="3200" dirty="0"/>
              <a:t>recognizes that implicit biases can produce discriminatory results, </a:t>
            </a:r>
            <a:r>
              <a:rPr lang="en-US" sz="3200" b="1" dirty="0"/>
              <a:t>even without intent</a:t>
            </a:r>
            <a:r>
              <a:rPr lang="en-US" sz="3200" dirty="0"/>
              <a:t>, and allows for such results to be remedied.”</a:t>
            </a:r>
            <a:r>
              <a:rPr lang="en-US" sz="3200" baseline="30000" dirty="0"/>
              <a:t>1</a:t>
            </a:r>
          </a:p>
          <a:p>
            <a:endParaRPr lang="en-US" sz="3200" baseline="30000" dirty="0"/>
          </a:p>
          <a:p>
            <a:endParaRPr lang="en-US" sz="3200" baseline="30000" dirty="0"/>
          </a:p>
          <a:p>
            <a:r>
              <a:rPr lang="en-US" dirty="0"/>
              <a:t>&lt;click&gt;&lt;read slide&gt;</a:t>
            </a:r>
          </a:p>
          <a:p>
            <a:endParaRPr lang="en-US" dirty="0"/>
          </a:p>
          <a:p>
            <a:pPr lvl="1"/>
            <a:endParaRPr lang="en-US" dirty="0"/>
          </a:p>
          <a:p>
            <a:pPr lvl="1"/>
            <a:endParaRPr lang="en-US" dirty="0"/>
          </a:p>
          <a:p>
            <a:pPr lvl="1"/>
            <a:endParaRPr lang="en-US" dirty="0"/>
          </a:p>
          <a:p>
            <a:pPr lvl="1"/>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a:p>
        </p:txBody>
      </p:sp>
    </p:spTree>
    <p:extLst>
      <p:ext uri="{BB962C8B-B14F-4D97-AF65-F5344CB8AC3E}">
        <p14:creationId xmlns:p14="http://schemas.microsoft.com/office/powerpoint/2010/main" val="21588672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 by the FHA. Many of you as young people may have used the FHA-</a:t>
            </a:r>
            <a:r>
              <a:rPr lang="en-US" dirty="0" err="1"/>
              <a:t>subsized</a:t>
            </a:r>
            <a:r>
              <a:rPr lang="en-US" dirty="0"/>
              <a:t> loans to make your first home purchase. We did.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1930s, the FHA surveyed neighborhoods in 239 cities, color-coding them green for “best,” blue for “still desirable,” yellow for “definitely declining” and red for “hazardous.” The “redlined” areas were the ones local lenders considered unsuitable areas for investment, because of the residents’ racial and ethnic demographics.</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actual redlining map from 1937 from Philadelphia, Pennsylvania. Maps like this were used throughout the country. It wasn’t until a series of laws 1970s that </a:t>
            </a:r>
            <a:r>
              <a:rPr lang="en-US" sz="1200" dirty="0"/>
              <a:t>banks were required to meet the lending needs of low income neighborhoods.</a:t>
            </a:r>
          </a:p>
          <a:p>
            <a:endParaRPr lang="en-US" dirty="0"/>
          </a:p>
          <a:p>
            <a:r>
              <a:rPr lang="en-US" dirty="0"/>
              <a:t>The American Dream of home ownership was denied to “Boomer” and Generation X minorities, legally through the 1970s, and that generational gap continues today, fifty years later. </a:t>
            </a:r>
            <a:r>
              <a:rPr lang="en-US" sz="1200" b="0" i="0" u="none" strike="noStrike" kern="1200" dirty="0">
                <a:solidFill>
                  <a:schemeClr val="tx1"/>
                </a:solidFill>
                <a:effectLst/>
                <a:latin typeface="+mn-lt"/>
                <a:ea typeface="+mn-ea"/>
                <a:cs typeface="+mn-cs"/>
                <a:hlinkClick r:id="rId3"/>
              </a:rPr>
              <a:t>3 out of 4 neighborhoods “redlined” on government maps 80 years ago continue to struggle economically.</a:t>
            </a:r>
            <a:r>
              <a:rPr lang="en-US" sz="1200" b="0" i="0" kern="1200" dirty="0">
                <a:solidFill>
                  <a:schemeClr val="tx1"/>
                </a:solidFill>
                <a:effectLst/>
                <a:latin typeface="+mn-lt"/>
                <a:ea typeface="+mn-ea"/>
                <a:cs typeface="+mn-cs"/>
              </a:rPr>
              <a:t> </a:t>
            </a:r>
            <a:r>
              <a:rPr lang="en-US" sz="1200" dirty="0"/>
              <a:t>“Fifty years after the federal Fair Housing Act, African Americans and Latinos continue to be routinely denied conventional mortgage loans at rates far higher than their white counterparts.”</a:t>
            </a:r>
            <a:r>
              <a:rPr lang="en-US" sz="1200" baseline="30000" dirty="0"/>
              <a:t>3</a:t>
            </a:r>
          </a:p>
          <a:p>
            <a:endParaRPr lang="en-US" sz="1200" baseline="30000" dirty="0"/>
          </a:p>
          <a:p>
            <a:endParaRPr lang="en-US" sz="1200"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13399073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 by the FHA. Many of you as young people may have used the FHA-</a:t>
            </a:r>
            <a:r>
              <a:rPr lang="en-US" dirty="0" err="1"/>
              <a:t>subsized</a:t>
            </a:r>
            <a:r>
              <a:rPr lang="en-US" dirty="0"/>
              <a:t> loans to make your first home purchase. We did.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1930s, the FHA surveyed neighborhoods in 239 cities, color-coding them green for “best,” blue for “still desirable,” yellow for “definitely declining” and red for “hazardous.” The “redlined” areas were the ones local lenders considered unsuitable areas for investment, because of the residents’ racial and ethnic demographics.</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actual redlining map from 1937 from Philadelphia, Pennsylvania. Maps like this were used throughout the country. It wasn’t until a series of laws 1970s that </a:t>
            </a:r>
            <a:r>
              <a:rPr lang="en-US" sz="1200" dirty="0"/>
              <a:t>banks were required to meet the lending needs of low income neighborhoods.</a:t>
            </a:r>
          </a:p>
          <a:p>
            <a:endParaRPr lang="en-US" dirty="0"/>
          </a:p>
          <a:p>
            <a:r>
              <a:rPr lang="en-US" dirty="0"/>
              <a:t>The American Dream of home ownership was denied to “Boomer” and Generation X minorities, legally through the 1970s, and that generational gap continues today, fifty years later. </a:t>
            </a:r>
            <a:r>
              <a:rPr lang="en-US" sz="1200" b="0" i="0" u="none" strike="noStrike" kern="1200" dirty="0">
                <a:solidFill>
                  <a:schemeClr val="tx1"/>
                </a:solidFill>
                <a:effectLst/>
                <a:latin typeface="+mn-lt"/>
                <a:ea typeface="+mn-ea"/>
                <a:cs typeface="+mn-cs"/>
                <a:hlinkClick r:id="rId3"/>
              </a:rPr>
              <a:t>3 out of 4 neighborhoods “redlined” on government maps 80 years ago continue to struggle economically.</a:t>
            </a:r>
            <a:r>
              <a:rPr lang="en-US" sz="1200" b="0" i="0" kern="1200" dirty="0">
                <a:solidFill>
                  <a:schemeClr val="tx1"/>
                </a:solidFill>
                <a:effectLst/>
                <a:latin typeface="+mn-lt"/>
                <a:ea typeface="+mn-ea"/>
                <a:cs typeface="+mn-cs"/>
              </a:rPr>
              <a:t> </a:t>
            </a:r>
            <a:r>
              <a:rPr lang="en-US" sz="1200" dirty="0"/>
              <a:t>“Fifty years after the federal Fair Housing Act, African Americans and Latinos continue to be routinely denied conventional mortgage loans at rates far higher than their white counterparts.”</a:t>
            </a:r>
            <a:r>
              <a:rPr lang="en-US" sz="1200" baseline="30000" dirty="0"/>
              <a:t>3</a:t>
            </a:r>
          </a:p>
          <a:p>
            <a:endParaRPr lang="en-US" sz="1200" baseline="30000" dirty="0"/>
          </a:p>
          <a:p>
            <a:endParaRPr lang="en-US" sz="1200" baseline="30000" dirty="0"/>
          </a:p>
          <a:p>
            <a:endParaRPr lang="en-US" sz="1200" baseline="30000" dirty="0"/>
          </a:p>
          <a:p>
            <a:endParaRPr lang="en-US" sz="1200" dirty="0"/>
          </a:p>
          <a:p>
            <a:endParaRPr lang="en-US" sz="1200" dirty="0"/>
          </a:p>
          <a:p>
            <a:endParaRPr lang="en-US" sz="1200" dirty="0"/>
          </a:p>
          <a:p>
            <a:endParaRPr lang="en-US" sz="1200" dirty="0"/>
          </a:p>
          <a:p>
            <a:endParaRPr lang="en-US" sz="1200" dirty="0"/>
          </a:p>
          <a:p>
            <a:endParaRPr lang="en-CA" sz="12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1575308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This is a racial dot map.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See if you can spot Florida Blvd on this map, a historical redlining boundary in my home town of Baton Rouge, Louisiana in the United 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21459999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This is a racial dot map.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See if you can spot Florida Blvd on this map, a historical redlining boundary in my home town of Baton Rouge, Louisiana in the United 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a:p>
        </p:txBody>
      </p:sp>
    </p:spTree>
    <p:extLst>
      <p:ext uri="{BB962C8B-B14F-4D97-AF65-F5344CB8AC3E}">
        <p14:creationId xmlns:p14="http://schemas.microsoft.com/office/powerpoint/2010/main" val="1325123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This is a racial dot map.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See if you can spot Florida Blvd on this map, a historical redlining boundary in my home town of Baton Rouge, Louisiana in the United 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in Baton Rouge, Louisiana,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Where might ignorance of housing, development, or immigration in your hometown become an ethical problem?</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a wealthier racial majority …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a:p>
        </p:txBody>
      </p:sp>
    </p:spTree>
    <p:extLst>
      <p:ext uri="{BB962C8B-B14F-4D97-AF65-F5344CB8AC3E}">
        <p14:creationId xmlns:p14="http://schemas.microsoft.com/office/powerpoint/2010/main" val="3019898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&lt;read slide first, next, next&gt;</a:t>
            </a:r>
          </a:p>
          <a:p>
            <a:r>
              <a:rPr lang="en-US" sz="1200" dirty="0"/>
              <a:t>“The [proposed] rule would overturn 50 years of precedent, upheld by the Supreme Court in 2015, that permit the use of statistical analysis to </a:t>
            </a:r>
            <a:r>
              <a:rPr lang="en-US" sz="1200" b="1" dirty="0"/>
              <a:t>–identify- </a:t>
            </a:r>
            <a:r>
              <a:rPr lang="en-US" sz="1200" dirty="0"/>
              <a:t>patterns of discrimination.”</a:t>
            </a:r>
            <a:r>
              <a:rPr lang="en-US" sz="1200" baseline="30000" dirty="0"/>
              <a:t>1</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a:p>
        </p:txBody>
      </p:sp>
    </p:spTree>
    <p:extLst>
      <p:ext uri="{BB962C8B-B14F-4D97-AF65-F5344CB8AC3E}">
        <p14:creationId xmlns:p14="http://schemas.microsoft.com/office/powerpoint/2010/main" val="36497251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We’ve discussed Disparate Impact in housing, now let’s discuss more modern, online examples. </a:t>
            </a:r>
          </a:p>
          <a:p>
            <a:endParaRPr lang="en-US" dirty="0"/>
          </a:p>
          <a:p>
            <a:r>
              <a:rPr lang="en-US" dirty="0"/>
              <a:t>“</a:t>
            </a:r>
            <a:r>
              <a:rPr lang="en-US" dirty="0" err="1"/>
              <a:t>Weblining</a:t>
            </a:r>
            <a:r>
              <a:rPr lang="en-US" dirty="0"/>
              <a:t>” or “Digital Redlining” is the segmentation of consumer data based on income. This may result in disparate exposure to online ads and services, like in childcare, housing, or health care. </a:t>
            </a:r>
          </a:p>
          <a:p>
            <a:endParaRPr lang="en-US" dirty="0"/>
          </a:p>
          <a:p>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“Social sorting” is the </a:t>
            </a:r>
            <a:r>
              <a:rPr lang="en-US" sz="1200" dirty="0"/>
              <a:t>coding and classifying of aggregate data, and </a:t>
            </a:r>
            <a:r>
              <a:rPr lang="en-US" dirty="0"/>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example is a study that found discrimination in Google’s Online Ad Delivery. </a:t>
            </a:r>
            <a:r>
              <a:rPr lang="en-US" sz="1200" dirty="0"/>
              <a:t>Google Ads featuring the headline “Have you ever been arrested?” were sent more frequently to racially black sounding names than white sounding names.</a:t>
            </a:r>
            <a:endParaRPr lang="en-US" sz="1200" baseline="30000" dirty="0"/>
          </a:p>
        </p:txBody>
      </p:sp>
      <p:sp>
        <p:nvSpPr>
          <p:cNvPr id="4" name="Slide Number Placeholder 3"/>
          <p:cNvSpPr>
            <a:spLocks noGrp="1"/>
          </p:cNvSpPr>
          <p:nvPr>
            <p:ph type="sldNum" sz="quarter" idx="5"/>
          </p:nvPr>
        </p:nvSpPr>
        <p:spPr/>
        <p:txBody>
          <a:bodyPr/>
          <a:lstStyle/>
          <a:p>
            <a:fld id="{DDD65AC4-17B0-4E19-8496-B264E70A18D3}" type="slidenum">
              <a:rPr lang="en-US" smtClean="0"/>
              <a:t>49</a:t>
            </a:fld>
            <a:endParaRPr lang="en-US"/>
          </a:p>
        </p:txBody>
      </p:sp>
    </p:spTree>
    <p:extLst>
      <p:ext uri="{BB962C8B-B14F-4D97-AF65-F5344CB8AC3E}">
        <p14:creationId xmlns:p14="http://schemas.microsoft.com/office/powerpoint/2010/main" val="3601492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trained on </a:t>
            </a:r>
            <a:r>
              <a:rPr lang="en-US" sz="1200" b="1"/>
              <a:t>data which contains human bias, </a:t>
            </a:r>
            <a:r>
              <a:rPr lang="en-US" sz="120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Worse, they are likely to </a:t>
            </a:r>
            <a:r>
              <a:rPr lang="en-US" sz="1200" b="1"/>
              <a:t>amplify </a:t>
            </a:r>
            <a:r>
              <a:rPr lang="en-US" sz="1200"/>
              <a:t>it, </a:t>
            </a:r>
            <a:r>
              <a:rPr lang="en-US" sz="1200" b="1"/>
              <a:t>institutionalize </a:t>
            </a:r>
            <a:r>
              <a:rPr lang="en-US" sz="1200"/>
              <a:t>it, and </a:t>
            </a:r>
            <a:r>
              <a:rPr lang="en-US" sz="1200" b="1"/>
              <a:t>mask </a:t>
            </a:r>
            <a:r>
              <a:rPr lang="en-US" sz="1200"/>
              <a:t>it in the trustworthiness of an “algorithm.”</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1556282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Another example of disparate impact is a pretty clear case of a bad outcome of an algorithm. In 2017, thousands of disabled or elderly in the state of Arkansas in the United States lost Medicaid funding for life-critical in-home caregivers.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&lt;animation&gt;</a:t>
            </a:r>
          </a:p>
          <a:p>
            <a:r>
              <a:rPr lang="en-CA" dirty="0"/>
              <a:t>Perhaps the cuts were unintentional at first, but also they were unannounced, implemented without caution or review for disparate impact, and then defended by the state for years. Even once the state was held in contempt by a judge for continuing to use the algorithm.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&lt;animation&gt;</a:t>
            </a:r>
          </a:p>
          <a:p>
            <a:r>
              <a:rPr lang="en-US" sz="1200" dirty="0"/>
              <a:t>Eventually, the state legislature cut benefits after a lengthy court battle – the algorithm won. </a:t>
            </a:r>
            <a:r>
              <a:rPr lang="en-CA" dirty="0"/>
              <a:t>This is a cautionary tale speaks to the lack of due process and oversight, sometimes inherent to an “algorithm’s decision”.</a:t>
            </a:r>
            <a:r>
              <a:rPr lang="en-CA" baseline="30000" dirty="0"/>
              <a:t>4</a:t>
            </a:r>
          </a:p>
          <a:p>
            <a:r>
              <a:rPr lang="en-CA" dirty="0"/>
              <a:t>If transparency and mitigating bias are our goals, then we must review the outcomes. </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50</a:t>
            </a:fld>
            <a:endParaRPr lang="en-US"/>
          </a:p>
        </p:txBody>
      </p:sp>
    </p:spTree>
    <p:extLst>
      <p:ext uri="{BB962C8B-B14F-4D97-AF65-F5344CB8AC3E}">
        <p14:creationId xmlns:p14="http://schemas.microsoft.com/office/powerpoint/2010/main" val="32271187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In another case, three different commercial AI products, from </a:t>
            </a:r>
            <a:r>
              <a:rPr lang="en-US" sz="1200" b="0" i="0" kern="1200" dirty="0">
                <a:solidFill>
                  <a:schemeClr val="tx1"/>
                </a:solidFill>
                <a:effectLst/>
                <a:latin typeface="+mn-lt"/>
                <a:ea typeface="+mn-ea"/>
                <a:cs typeface="+mn-cs"/>
              </a:rPr>
              <a:t>IBM, Microsoft, and Face++, </a:t>
            </a:r>
            <a:r>
              <a:rPr lang="en-CA" dirty="0"/>
              <a:t>used skewed data samples that overrepresented lighter skinned males, and vastly unrepresented and therefore underperformed when trying to identify women or people with darker skin.  </a:t>
            </a:r>
          </a:p>
          <a:p>
            <a:r>
              <a:rPr lang="en-CA" dirty="0"/>
              <a:t>&lt;next&gt;</a:t>
            </a:r>
          </a:p>
          <a:p>
            <a:r>
              <a:rPr lang="en-US" sz="1200" dirty="0"/>
              <a:t>As a result, the faces of one of the researchers was not even detected, and the </a:t>
            </a:r>
            <a:r>
              <a:rPr lang="en-US" sz="1200" b="1" dirty="0"/>
              <a:t>task of identifying the genders </a:t>
            </a:r>
            <a:r>
              <a:rPr lang="en-US" sz="1200" dirty="0"/>
              <a:t>of African and European parliament members showed </a:t>
            </a:r>
            <a:r>
              <a:rPr lang="en-US" sz="1200" b="1" dirty="0"/>
              <a:t>a 1/3 failure rate for a 50/50 task</a:t>
            </a:r>
            <a:r>
              <a:rPr lang="en-US" sz="1200" dirty="0"/>
              <a:t>.</a:t>
            </a:r>
          </a:p>
          <a:p>
            <a:r>
              <a:rPr lang="en-US" sz="1200" dirty="0"/>
              <a:t>&lt;</a:t>
            </a:r>
            <a:r>
              <a:rPr lang="en-CA" dirty="0"/>
              <a:t>next&gt;</a:t>
            </a:r>
          </a:p>
          <a:p>
            <a:r>
              <a:rPr lang="en-US" sz="1200" dirty="0"/>
              <a:t>An FBI co-authored study indicates that facial recognition software is less accurate on darker skin.</a:t>
            </a:r>
          </a:p>
          <a:p>
            <a:endParaRPr lang="en-US" sz="1200" dirty="0"/>
          </a:p>
          <a:p>
            <a:r>
              <a:rPr lang="en-US" sz="1200" dirty="0"/>
              <a:t>Similarly, personal voice assistants like Google Home and Amazon’s Alexa struggle with black voices. Speech recognition algorithms disproportionately misunderstand black speakers, for the same reasons – poorly sampled source data. </a:t>
            </a:r>
            <a:r>
              <a:rPr lang="en-US" sz="1200" baseline="30000" dirty="0"/>
              <a:t>4</a:t>
            </a:r>
          </a:p>
          <a:p>
            <a:endParaRPr lang="en-CA" dirty="0"/>
          </a:p>
          <a:p>
            <a:r>
              <a:rPr lang="en-CA" dirty="0"/>
              <a:t>So when this type of facial recognition is used in law enforcement, and is less accurate on darker-skinned citizens, the potential, no, inevitability for a civil rights disaster is high.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January 2020 a black man, Robert Williams, was arrested on his front lawn  n a suburb of Detroit after police scanned state driver’s license photos and matched his to grainy surveillance camera footage.</a:t>
            </a:r>
            <a:r>
              <a:rPr lang="en-US" sz="1200" baseline="30000" dirty="0"/>
              <a:t>3 </a:t>
            </a:r>
            <a:r>
              <a:rPr lang="en-US" dirty="0"/>
              <a:t>He was innocent. In the lawsuit and media storm surrounding Robert Williams, the Detroit Chief of Police admitted in June 2020 that 96% of the time, the facial recognition software would misidentify suspects.</a:t>
            </a:r>
            <a:r>
              <a:rPr lang="en-US" sz="1200" baseline="30000" dirty="0"/>
              <a:t> 5</a:t>
            </a:r>
            <a:endParaRPr lang="en-US" sz="1200" dirty="0">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51</a:t>
            </a:fld>
            <a:endParaRPr lang="en-US"/>
          </a:p>
        </p:txBody>
      </p:sp>
    </p:spTree>
    <p:extLst>
      <p:ext uri="{BB962C8B-B14F-4D97-AF65-F5344CB8AC3E}">
        <p14:creationId xmlns:p14="http://schemas.microsoft.com/office/powerpoint/2010/main" val="21045060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pPr marL="228600" indent="-228600">
              <a:buFont typeface="+mj-lt"/>
              <a:buAutoNum type="arabicPeriod"/>
            </a:pPr>
            <a:r>
              <a:rPr lang="en-CA"/>
              <a:t>So we know what bias is. We know what it looks like. </a:t>
            </a:r>
          </a:p>
          <a:p>
            <a:pPr marL="228600" indent="-228600">
              <a:buFont typeface="+mj-lt"/>
              <a:buAutoNum type="arabicPeriod"/>
            </a:pPr>
            <a:r>
              <a:rPr lang="en-CA"/>
              <a:t>We know about how bias can create problems for ethical collection and analysis. </a:t>
            </a:r>
          </a:p>
          <a:p>
            <a:pPr marL="228600" indent="-228600">
              <a:buFont typeface="+mj-lt"/>
              <a:buAutoNum type="arabicPeriod"/>
            </a:pPr>
            <a:r>
              <a:rPr lang="en-CA"/>
              <a:t>We know how to look for ethical collection and analysis by understanding disparate impact. </a:t>
            </a:r>
          </a:p>
          <a:p>
            <a:pPr marL="228600" indent="-228600">
              <a:buFont typeface="+mj-lt"/>
              <a:buAutoNum type="arabicPeriod"/>
            </a:pPr>
            <a:r>
              <a:rPr lang="en-CA"/>
              <a:t>We know that disparate impact doesn’t care about your intentions.</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What kind of questions can we ask of ourselves and our teams to avoid ethical pitfalls in data analysis and collection?</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a:p>
        </p:txBody>
      </p:sp>
    </p:spTree>
    <p:extLst>
      <p:ext uri="{BB962C8B-B14F-4D97-AF65-F5344CB8AC3E}">
        <p14:creationId xmlns:p14="http://schemas.microsoft.com/office/powerpoint/2010/main" val="31400499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US" sz="2800"/>
              <a:t>How anonymous is our data? Do we have the citizens’ consent, implicitly and/or explicitly, for the level of anonymity we have collected?</a:t>
            </a:r>
          </a:p>
          <a:p>
            <a:r>
              <a:rPr lang="en-US" sz="2800"/>
              <a:t>&lt;next&gt;</a:t>
            </a:r>
          </a:p>
          <a:p>
            <a:r>
              <a:rPr lang="en-US" sz="2800"/>
              <a:t>Who has access to the data internally? Who has access externally? Does the citizen have access? Is the access revocable?</a:t>
            </a:r>
          </a:p>
          <a:p>
            <a:r>
              <a:rPr lang="en-US" sz="28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&lt;next&gt;</a:t>
            </a:r>
          </a:p>
          <a:p>
            <a:r>
              <a:rPr lang="en-US" sz="2800"/>
              <a:t>Is the data trustworthy, and are its biases understood? Do we have enough context to understand its potential outcomes?</a:t>
            </a:r>
          </a:p>
          <a:p>
            <a:pPr lvl="1"/>
            <a:endParaRPr lang="en-US" sz="2800"/>
          </a:p>
          <a:p>
            <a:pPr lvl="2"/>
            <a:endParaRPr lang="en-CA" sz="2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a:p>
        </p:txBody>
      </p:sp>
    </p:spTree>
    <p:extLst>
      <p:ext uri="{BB962C8B-B14F-4D97-AF65-F5344CB8AC3E}">
        <p14:creationId xmlns:p14="http://schemas.microsoft.com/office/powerpoint/2010/main" val="32774688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a:t>
            </a:r>
          </a:p>
          <a:p>
            <a:r>
              <a:rPr lang="en-US" dirty="0"/>
              <a:t>&lt;read notes first&gt;</a:t>
            </a:r>
          </a:p>
          <a:p>
            <a:r>
              <a:rPr lang="en-US" dirty="0"/>
              <a:t>When we presented this topic in May 2020 at the virtual conference in Europe, we were asked somewhat incredulously if we were in favor of regulation of software development.</a:t>
            </a:r>
          </a:p>
          <a:p>
            <a:endParaRPr lang="en-US" dirty="0"/>
          </a:p>
          <a:p>
            <a:r>
              <a:rPr lang="en-US" dirty="0"/>
              <a:t>Frankly, yes. </a:t>
            </a:r>
          </a:p>
          <a:p>
            <a:r>
              <a:rPr lang="en-US" dirty="0"/>
              <a:t> </a:t>
            </a:r>
          </a:p>
          <a:p>
            <a:r>
              <a:rPr lang="en-US" dirty="0"/>
              <a:t>Engineers who make bridges need a regulated licensing, because we don’t want bridges collapsing. Doctors need board certifications, to make sure people get evidence-based medical care. General contractors need a license and bond to build a house, because we don’t want houses collapsing for preventable reasons. From the Therac-25 software bug that caused patients in the 1980s to be inadvertently </a:t>
            </a:r>
            <a:r>
              <a:rPr lang="en-US" dirty="0" err="1"/>
              <a:t>megadosed</a:t>
            </a:r>
            <a:r>
              <a:rPr lang="en-US" dirty="0"/>
              <a:t> with radiation</a:t>
            </a:r>
            <a:r>
              <a:rPr lang="en-US" baseline="30000" dirty="0"/>
              <a:t>1</a:t>
            </a:r>
            <a:r>
              <a:rPr lang="en-US" dirty="0"/>
              <a:t>, to the Boeing 737 MAX</a:t>
            </a:r>
            <a:r>
              <a:rPr lang="en-US" baseline="30000" dirty="0"/>
              <a:t>2</a:t>
            </a:r>
            <a:r>
              <a:rPr lang="en-US" dirty="0"/>
              <a:t>, perhaps, we as data professionals specifically, and software developers generally, we do need some regulation, or at least, ethical commitments to practice.</a:t>
            </a:r>
          </a:p>
          <a:p>
            <a:endParaRPr lang="en-US" dirty="0"/>
          </a:p>
          <a:p>
            <a:r>
              <a:rPr lang="en-US" sz="1200" b="0" i="0" kern="1200" dirty="0">
                <a:solidFill>
                  <a:schemeClr val="tx1"/>
                </a:solidFill>
                <a:effectLst/>
                <a:latin typeface="+mn-lt"/>
                <a:ea typeface="+mn-ea"/>
                <a:cs typeface="+mn-cs"/>
              </a:rPr>
              <a:t>Oren Etzioni, CEO of the </a:t>
            </a:r>
            <a:r>
              <a:rPr lang="en-US" sz="1200" b="0" i="0" u="none" strike="noStrike" kern="1200" dirty="0">
                <a:solidFill>
                  <a:schemeClr val="tx1"/>
                </a:solidFill>
                <a:effectLst/>
                <a:latin typeface="+mn-lt"/>
                <a:ea typeface="+mn-ea"/>
                <a:cs typeface="+mn-cs"/>
                <a:hlinkClick r:id="rId3"/>
              </a:rPr>
              <a:t>Allen Institute for Artificial Intelligence</a:t>
            </a:r>
            <a:r>
              <a:rPr lang="en-US" sz="1200" b="0" i="0" kern="1200" dirty="0">
                <a:solidFill>
                  <a:schemeClr val="tx1"/>
                </a:solidFill>
                <a:effectLst/>
                <a:latin typeface="+mn-lt"/>
                <a:ea typeface="+mn-ea"/>
                <a:cs typeface="+mn-cs"/>
              </a:rPr>
              <a:t> and a professor at the University of Washington’s Computer Science, has proposed just that, a modified version of a medical doctor’s Hippocratic Oath, the oath sworn by generations of doctors to do no harm, etc. He proposed a Hippocratic Oath for artificial intelligence practitioners, which is 11 lines, but this at the heart of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&lt;next, read slide&gt;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a:p>
        </p:txBody>
      </p:sp>
    </p:spTree>
    <p:extLst>
      <p:ext uri="{BB962C8B-B14F-4D97-AF65-F5344CB8AC3E}">
        <p14:creationId xmlns:p14="http://schemas.microsoft.com/office/powerpoint/2010/main" val="4221490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Colin Allen, a researche</a:t>
            </a:r>
            <a:r>
              <a:rPr lang="en-CA" i="0" dirty="0"/>
              <a:t>r </a:t>
            </a:r>
            <a:r>
              <a:rPr lang="en-US" sz="1200" b="0" i="0" kern="1200" dirty="0">
                <a:solidFill>
                  <a:schemeClr val="tx1"/>
                </a:solidFill>
                <a:effectLst/>
                <a:latin typeface="+mn-lt"/>
                <a:ea typeface="+mn-ea"/>
                <a:cs typeface="+mn-cs"/>
              </a:rPr>
              <a:t>in Cognitive Science and History, said </a:t>
            </a:r>
          </a:p>
          <a:p>
            <a:r>
              <a:rPr lang="en-US" sz="1200" b="0" i="0" kern="1200" dirty="0">
                <a:solidFill>
                  <a:schemeClr val="tx1"/>
                </a:solidFill>
                <a:effectLst/>
                <a:latin typeface="+mn-lt"/>
                <a:ea typeface="+mn-ea"/>
                <a:cs typeface="+mn-cs"/>
              </a:rPr>
              <a:t>&lt;read slide&gt;</a:t>
            </a:r>
            <a:endParaRPr lang="en-CA" sz="2800" b="0" i="0" kern="1200" dirty="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a:p>
        </p:txBody>
      </p:sp>
    </p:spTree>
    <p:extLst>
      <p:ext uri="{BB962C8B-B14F-4D97-AF65-F5344CB8AC3E}">
        <p14:creationId xmlns:p14="http://schemas.microsoft.com/office/powerpoint/2010/main" val="12168863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To summarize the last hour, how can you mitigate bias and perform data analytics ethically? It’s very simple. </a:t>
            </a:r>
          </a:p>
          <a:p>
            <a:r>
              <a:rPr lang="en-CA" dirty="0"/>
              <a:t>When you know better, do better.</a:t>
            </a:r>
          </a:p>
          <a:p>
            <a:endParaRPr lang="en-CA" dirty="0"/>
          </a:p>
          <a:p>
            <a:r>
              <a:rPr lang="en-CA" dirty="0"/>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a:p>
        </p:txBody>
      </p:sp>
    </p:spTree>
    <p:extLst>
      <p:ext uri="{BB962C8B-B14F-4D97-AF65-F5344CB8AC3E}">
        <p14:creationId xmlns:p14="http://schemas.microsoft.com/office/powerpoint/2010/main" val="30149936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a:br>
            <a:r>
              <a:rPr lang="en-US" sz="1200"/>
              <a:t>Laura Douglas an AI researcher defines bias as…</a:t>
            </a:r>
            <a:br>
              <a:rPr lang="en-US" sz="1200"/>
            </a:br>
            <a:r>
              <a:rPr lang="en-US" sz="120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acknowledging both the public’s perception of the trustworthiness of statistical analysis, and also our responsibilities as data professionals and analysts.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our ethical responsibilities as data professionals to </a:t>
            </a:r>
            <a:r>
              <a:rPr lang="en-US" sz="1200" b="1"/>
              <a:t>become aware </a:t>
            </a:r>
            <a:r>
              <a:rPr lang="en-US" sz="1200"/>
              <a:t>of bias, </a:t>
            </a:r>
            <a:r>
              <a:rPr lang="en-US" sz="1200" b="1"/>
              <a:t>acknowledge </a:t>
            </a:r>
            <a:r>
              <a:rPr lang="en-US" sz="1200"/>
              <a:t>it, and </a:t>
            </a:r>
            <a:r>
              <a:rPr lang="en-US" sz="1200" b="1"/>
              <a:t>be accountable </a:t>
            </a:r>
            <a:r>
              <a:rPr lang="en-US" sz="1200"/>
              <a:t>for it.</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13630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endParaRPr lang="en-US" dirty="0"/>
          </a:p>
          <a:p>
            <a:r>
              <a:rPr lang="en-US" dirty="0"/>
              <a:t>Here’s an example of bias… This is from Google Translate.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reverse the translation, and the gendered language is reversed, and gender norms are enforced.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Biases are “live on display” in the wild. Try it yourself with a number of languages, this works for Hungarian and Turkish to English.</a:t>
            </a:r>
          </a:p>
          <a:p>
            <a:endParaRPr lang="en-US" dirty="0"/>
          </a:p>
          <a:p>
            <a:r>
              <a:rPr lang="en-US" dirty="0"/>
              <a:t>This is only helping to further society’s implicit biases, in this case, on gender norms in professions.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r>
              <a:rPr lang="en-CA" dirty="0"/>
              <a:t>&lt;read notes&gt; </a:t>
            </a:r>
            <a:br>
              <a:rPr lang="en-CA" dirty="0"/>
            </a:br>
            <a:br>
              <a:rPr lang="en-CA" dirty="0"/>
            </a:br>
            <a:r>
              <a:rPr lang="en-US" dirty="0"/>
              <a:t>Without awareness of historical bias in source data, you </a:t>
            </a:r>
            <a:r>
              <a:rPr lang="en-US" b="1" dirty="0"/>
              <a:t>will </a:t>
            </a:r>
            <a:r>
              <a:rPr lang="en-US" dirty="0"/>
              <a:t>present unethical findings - at best.</a:t>
            </a:r>
          </a:p>
          <a:p>
            <a:endParaRPr lang="en-US" dirty="0"/>
          </a:p>
          <a:p>
            <a:r>
              <a:rPr lang="en-US" dirty="0"/>
              <a:t>Bias exists.  It must be identified and acknowledged.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panose="02000000000000000000" pitchFamily="2" charset="0"/>
                <a:ea typeface="Roboto" panose="02000000000000000000" pitchFamily="2" charset="0"/>
              </a:rPr>
              <a:t>Conclusions drawn based on biased data, without caveats, statistical controls, and historical context, may be highly unethical.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panose="02000000000000000000" pitchFamily="2" charset="0"/>
                <a:ea typeface="Roboto" panose="02000000000000000000" pitchFamily="2" charset="0"/>
              </a:rPr>
              <a:t>Let’s look at some more examples of that…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2646514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discusses Major League Baseball in North America.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“Though steroids have been banned in MLB  since 1991, the league did not implement leaguewide PED testing until 2003.”</a:t>
            </a:r>
            <a:r>
              <a:rPr lang="en-US" sz="1800" baseline="30000" dirty="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top 6 HR single seasons in history were all between 1998-2001, all by three players, Barry Bonds, Mark McGwire, Sammy Sosa. </a:t>
            </a: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knowledge of their illegal actions, </a:t>
            </a:r>
            <a:r>
              <a:rPr lang="en-US" sz="1800" b="1" dirty="0"/>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We must ethically consider the illegal player behavior during the legal and unmonitored steroid use era in baseball</a:t>
            </a:r>
            <a:r>
              <a:rPr lang="en-CA"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OK, that was a soft ball, let’s dive into a more difficult subject.</a:t>
            </a:r>
            <a:endParaRPr lang="en-US" sz="1800" dirty="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3251141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www.aclu.org/sites/default/files/assets/141027_iachr_racial_disparities_aclu_submission_0.pdf"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hyperlink" Target="https://bmjopen.bmj.com/content/4/4/e004514" TargetMode="External"/><Relationship Id="rId4" Type="http://schemas.openxmlformats.org/officeDocument/2006/relationships/hyperlink" Target="https://significantlystatistical.wordpress.com/2014/12/12/confounders-mediators-moderators-and-covariat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linkedin.com/in/williamdassaf"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37.xml"/><Relationship Id="rId1" Type="http://schemas.openxmlformats.org/officeDocument/2006/relationships/slideLayout" Target="../slideLayouts/slideLayout28.xml"/><Relationship Id="rId6" Type="http://schemas.openxmlformats.org/officeDocument/2006/relationships/hyperlink" Target="https://www.vox.com/policy-and-politics/2017/10/16/15657512/cambridge-analytica-facebook-alexander-nix-christopher-wylie" TargetMode="Externa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hyperlink" Target="https://news.bloomberglaw.com/daily-labor-report/employers-cant-require-back-to-work-antibody-tests-eeoc-says" TargetMode="External"/><Relationship Id="rId5" Type="http://schemas.openxmlformats.org/officeDocument/2006/relationships/hyperlink" Target="https://webcache.googleusercontent.com/search?q=cache:LmaFv_ORZKEJ:https://rct.learningpool.com/pluginfile.php/711/mod_folder/content/0/Saesneg%2520-%2520English/Factsheet%2520on%2520Sickle%2520Cell%252012_13.doc.pdf%3Fforcedownload%3D1+&amp;cd=1&amp;hl=en&amp;ct=clnk&amp;gl=us" TargetMode="External"/><Relationship Id="rId4" Type="http://schemas.openxmlformats.org/officeDocument/2006/relationships/hyperlink" Target="https://www.eeoc.gov/laws/guidance/enforcement-guidance-disability-related-inquiries-and-medical-examinations-employe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hyperlink" Target="https://www.washingtonpost.com/news/wonk/wp/2018/03/28/redlining-was-banned-50-years-ago-its-still-hurting-minorities-today/"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hyperlink" Target="https://www.washingtonpost.com/news/wonk/wp/2018/03/28/redlining-was-banned-50-years-ago-its-still-hurting-minorities-today/"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hyperlink" Target="https://www.eff.org/deeplinks/2019/09/dangerous-hud-proposal-would-effectively-insulate-parties-who-use-algorithms" TargetMode="External"/><Relationship Id="rId4" Type="http://schemas.openxmlformats.org/officeDocument/2006/relationships/hyperlink" Target="https://www.nytimes.com/2019/08/20/upshot/housing-discrimination-algorithms-hud.html"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Therac-25" TargetMode="External"/><Relationship Id="rId2" Type="http://schemas.openxmlformats.org/officeDocument/2006/relationships/notesSlide" Target="../notesSlides/notesSlide54.xml"/><Relationship Id="rId1" Type="http://schemas.openxmlformats.org/officeDocument/2006/relationships/slideLayout" Target="../slideLayouts/slideLayout9.xml"/><Relationship Id="rId5" Type="http://schemas.openxmlformats.org/officeDocument/2006/relationships/hyperlink" Target="https://techcrunch.com/2018/03/14/a-hippocratic-oath-for-artificial-intelligence-practitioners/" TargetMode="External"/><Relationship Id="rId4" Type="http://schemas.openxmlformats.org/officeDocument/2006/relationships/hyperlink" Target="https://www.reuters.com/article/us-boeing-737max/new-737-max-software-flaw-found-during-tests-boeing-sticks-to-return-timeline-idUSKBN20026S"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31.jpeg"/></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medium.com/@laurahelendouglas/ai-is-not-just-learning-our-biases-it-is-amplifying-them-4d0dee75931d"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01198" y="3472342"/>
            <a:ext cx="7864428" cy="453733"/>
          </a:xfrm>
        </p:spPr>
        <p:txBody>
          <a:bodyPr/>
          <a:lstStyle/>
          <a:p>
            <a:pPr marL="0" indent="0">
              <a:buNone/>
            </a:pPr>
            <a:r>
              <a:rPr lang="en-US" sz="4000" dirty="0">
                <a:latin typeface="Roboto" panose="02000000000000000000"/>
              </a:rPr>
              <a:t>Bias, Transparency, Impact</a:t>
            </a:r>
          </a:p>
        </p:txBody>
      </p:sp>
      <p:sp>
        <p:nvSpPr>
          <p:cNvPr id="3" name="Text Placeholder 2"/>
          <p:cNvSpPr>
            <a:spLocks noGrp="1"/>
          </p:cNvSpPr>
          <p:nvPr>
            <p:ph type="body" sz="quarter" idx="10"/>
          </p:nvPr>
        </p:nvSpPr>
        <p:spPr/>
        <p:txBody>
          <a:bodyPr/>
          <a:lstStyle/>
          <a:p>
            <a:pPr lvl="0"/>
            <a:r>
              <a:rPr lang="en-US" dirty="0">
                <a:latin typeface="Roboto" panose="02000000000000000000"/>
              </a:rPr>
              <a:t>Christine Assaf, People Solutions Consultant</a:t>
            </a:r>
          </a:p>
          <a:p>
            <a:pPr lvl="0"/>
            <a:r>
              <a:rPr lang="en-US" dirty="0">
                <a:latin typeface="Roboto" panose="02000000000000000000"/>
              </a:rPr>
              <a:t>William Assaf, Principal Consultant</a:t>
            </a:r>
          </a:p>
        </p:txBody>
      </p:sp>
      <p:sp>
        <p:nvSpPr>
          <p:cNvPr id="4" name="Text Placeholder 3"/>
          <p:cNvSpPr>
            <a:spLocks noGrp="1"/>
          </p:cNvSpPr>
          <p:nvPr>
            <p:ph type="body" sz="quarter" idx="11"/>
          </p:nvPr>
        </p:nvSpPr>
        <p:spPr>
          <a:xfrm>
            <a:off x="501079" y="1336432"/>
            <a:ext cx="7736077" cy="2086778"/>
          </a:xfrm>
        </p:spPr>
        <p:txBody>
          <a:bodyPr/>
          <a:lstStyle/>
          <a:p>
            <a:r>
              <a:rPr lang="en-US" sz="5400" dirty="0">
                <a:latin typeface="Roboto"/>
              </a:rPr>
              <a:t>Ethics in Modern Data</a:t>
            </a:r>
          </a:p>
        </p:txBody>
      </p:sp>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150" y="0"/>
            <a:ext cx="2228849" cy="223627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dirty="0">
                <a:solidFill>
                  <a:schemeClr val="tx1"/>
                </a:solidFill>
              </a:rPr>
              <a:t>U.S. Comstock Law (1873-1957) banned </a:t>
            </a:r>
            <a:br>
              <a:rPr lang="en-CA" sz="2400" dirty="0">
                <a:solidFill>
                  <a:schemeClr val="tx1"/>
                </a:solidFill>
              </a:rPr>
            </a:br>
            <a:r>
              <a:rPr lang="en-US" sz="2400" dirty="0"/>
              <a:t>“</a:t>
            </a:r>
            <a:r>
              <a:rPr lang="en-US" sz="2400" dirty="0">
                <a:solidFill>
                  <a:schemeClr val="tx1"/>
                </a:solidFill>
              </a:rPr>
              <a:t>obscene, lewd, or lascivious”</a:t>
            </a:r>
            <a:r>
              <a:rPr lang="en-CA" sz="2400" dirty="0">
                <a:solidFill>
                  <a:schemeClr val="tx1"/>
                </a:solidFill>
              </a:rPr>
              <a:t> materials.</a:t>
            </a:r>
          </a:p>
          <a:p>
            <a:r>
              <a:rPr lang="en-US" sz="2400" dirty="0"/>
              <a:t>Mid-20</a:t>
            </a:r>
            <a:r>
              <a:rPr lang="en-US" sz="2400" baseline="30000" dirty="0"/>
              <a:t>th</a:t>
            </a:r>
            <a:r>
              <a:rPr lang="en-US" sz="2400" dirty="0"/>
              <a:t> century libraries experienced “cultural censorship of: racism, sexism, nudity, religion, and evolution.”</a:t>
            </a:r>
            <a:r>
              <a:rPr lang="en-US" sz="2400" baseline="30000" dirty="0"/>
              <a:t>2</a:t>
            </a:r>
          </a:p>
          <a:p>
            <a:r>
              <a:rPr lang="en-US" sz="2400" dirty="0">
                <a:solidFill>
                  <a:schemeClr val="tx1"/>
                </a:solidFill>
              </a:rPr>
              <a:t>The 1980s ushered in a new push to libraries, </a:t>
            </a:r>
            <a:br>
              <a:rPr lang="en-US" sz="2400" dirty="0">
                <a:solidFill>
                  <a:schemeClr val="tx1"/>
                </a:solidFill>
              </a:rPr>
            </a:br>
            <a:r>
              <a:rPr lang="en-US" sz="2400" dirty="0">
                <a:solidFill>
                  <a:schemeClr val="tx1"/>
                </a:solidFill>
              </a:rPr>
              <a:t>school boards, and government agencies to </a:t>
            </a:r>
            <a:r>
              <a:rPr lang="en-US" sz="2400" b="1" dirty="0">
                <a:solidFill>
                  <a:schemeClr val="tx1"/>
                </a:solidFill>
              </a:rPr>
              <a:t>censor</a:t>
            </a:r>
            <a:r>
              <a:rPr lang="en-US" sz="2400" b="1" dirty="0"/>
              <a:t> books.</a:t>
            </a:r>
            <a:r>
              <a:rPr lang="en-US" sz="2400" baseline="30000" dirty="0"/>
              <a:t>1</a:t>
            </a:r>
            <a:r>
              <a:rPr lang="en-US" sz="2400" dirty="0"/>
              <a:t> </a:t>
            </a:r>
          </a:p>
          <a:p>
            <a:r>
              <a:rPr lang="en-US" sz="2400" dirty="0"/>
              <a:t>“Media almost invariably yield to pressure… and establish some sort of code of </a:t>
            </a:r>
            <a:r>
              <a:rPr lang="en-US" sz="2400" b="1" dirty="0"/>
              <a:t>self-regulation</a:t>
            </a:r>
            <a:r>
              <a:rPr lang="en-US" sz="2400" dirty="0"/>
              <a:t>.”</a:t>
            </a:r>
            <a:r>
              <a:rPr lang="en-US" sz="2400" baseline="30000" dirty="0"/>
              <a:t>3</a:t>
            </a:r>
          </a:p>
          <a:p>
            <a:r>
              <a:rPr lang="en-US" sz="800" baseline="30000" dirty="0"/>
              <a:t>1 </a:t>
            </a:r>
            <a:r>
              <a:rPr lang="en-US" sz="800" dirty="0">
                <a:hlinkClick r:id="rId4"/>
              </a:rPr>
              <a:t>https://lithub.com/the-history-and-present-of-banning-books-in-america/</a:t>
            </a:r>
            <a:r>
              <a:rPr lang="en-US" sz="800" dirty="0"/>
              <a:t>  </a:t>
            </a:r>
            <a:r>
              <a:rPr lang="en-US" sz="800" baseline="30000" dirty="0"/>
              <a:t>2 </a:t>
            </a:r>
            <a:r>
              <a:rPr lang="en-US" sz="800" dirty="0">
                <a:hlinkClick r:id="rId5"/>
              </a:rPr>
              <a:t>https://journals.sagepub.com/doi/pdf/10.1080/03064228808534489</a:t>
            </a:r>
            <a:endParaRPr lang="en-US" sz="800" baseline="30000" dirty="0"/>
          </a:p>
          <a:p>
            <a:r>
              <a:rPr lang="en-US" sz="800" baseline="30000" dirty="0"/>
              <a:t>3 </a:t>
            </a:r>
            <a:r>
              <a:rPr lang="en-US" sz="800" dirty="0">
                <a:hlinkClick r:id="rId6"/>
              </a:rPr>
              <a:t>https://scholarship.law.wm.edu/cgi/viewcontent.cgi?article=1897&amp;context=wmlr</a:t>
            </a:r>
            <a:r>
              <a:rPr lang="en-US" sz="800" dirty="0"/>
              <a:t>  </a:t>
            </a:r>
            <a:r>
              <a:rPr lang="en-US" sz="800" baseline="30000" dirty="0"/>
              <a:t>4 </a:t>
            </a:r>
            <a:r>
              <a:rPr lang="en-US" sz="800" dirty="0" err="1"/>
              <a:t>Tebbel</a:t>
            </a:r>
            <a:r>
              <a:rPr lang="en-US" sz="800" dirty="0"/>
              <a:t>, John William. 1975. “A Brief History of American Bookselling.”</a:t>
            </a:r>
          </a:p>
          <a:p>
            <a:r>
              <a:rPr lang="en-US" sz="800" dirty="0"/>
              <a:t>Image: Public Domain due to age</a:t>
            </a:r>
            <a:endParaRPr lang="en-US" sz="1200" dirty="0"/>
          </a:p>
          <a:p>
            <a:pPr lvl="1"/>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A 1992 review in the United States </a:t>
            </a:r>
            <a:br>
              <a:rPr lang="en-US" sz="2800" dirty="0"/>
            </a:br>
            <a:r>
              <a:rPr lang="en-US" sz="2800" dirty="0"/>
              <a:t>revealed “both ethnic and gender biases in sentencing where judges have discretion, but no biases where discretion is limited.”</a:t>
            </a:r>
            <a:r>
              <a:rPr lang="en-US" sz="2800" baseline="30000" dirty="0"/>
              <a:t>1</a:t>
            </a:r>
          </a:p>
          <a:p>
            <a:r>
              <a:rPr lang="en-US" sz="2800" dirty="0"/>
              <a:t>Sentences for Black males in the U.S. federal system  are nearly 20 percent longer than those for white males convicted of similar crimes.</a:t>
            </a:r>
            <a:r>
              <a:rPr lang="en-US" sz="2800" baseline="30000" dirty="0"/>
              <a:t>2</a:t>
            </a:r>
          </a:p>
          <a:p>
            <a:r>
              <a:rPr lang="en-CA" sz="800" baseline="30000" dirty="0"/>
              <a:t>1 </a:t>
            </a:r>
            <a:r>
              <a:rPr lang="en-US" sz="800" dirty="0">
                <a:hlinkClick r:id="rId3"/>
              </a:rPr>
              <a:t>https://onlinelibrary.wiley.com/doi/pdf/10.1002/bsl.2370100205</a:t>
            </a:r>
            <a:endParaRPr lang="en-CA" sz="800" dirty="0"/>
          </a:p>
          <a:p>
            <a:r>
              <a:rPr lang="en-CA" sz="800" baseline="30000" dirty="0">
                <a:solidFill>
                  <a:srgbClr val="000000"/>
                </a:solidFill>
              </a:rPr>
              <a:t>2 </a:t>
            </a:r>
            <a:r>
              <a:rPr lang="en-CA" sz="800" dirty="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dirty="0">
                <a:solidFill>
                  <a:srgbClr val="000000"/>
                </a:solidFill>
              </a:rPr>
              <a:t>Image: public domain</a:t>
            </a:r>
          </a:p>
          <a:p>
            <a:endParaRPr lang="en-CA" sz="800" dirty="0">
              <a:solidFill>
                <a:srgbClr val="000000"/>
              </a:solidFill>
              <a:hlinkClick r:id="rId4">
                <a:extLst>
                  <a:ext uri="{A12FA001-AC4F-418D-AE19-62706E023703}">
                    <ahyp:hlinkClr xmlns:ahyp="http://schemas.microsoft.com/office/drawing/2018/hyperlinkcolor" val="tx"/>
                  </a:ext>
                </a:extLst>
              </a:hlinkClick>
            </a:endParaRPr>
          </a:p>
          <a:p>
            <a:endParaRPr lang="en-CA" sz="8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7"/>
            <a:ext cx="8724001" cy="2760946"/>
          </a:xfrm>
        </p:spPr>
        <p:txBody>
          <a:bodyPr/>
          <a:lstStyle/>
          <a:p>
            <a:r>
              <a:rPr lang="en-US" sz="2800" dirty="0"/>
              <a:t>What determines these outcomes? </a:t>
            </a:r>
            <a:br>
              <a:rPr lang="en-US" sz="2800" dirty="0"/>
            </a:br>
            <a:r>
              <a:rPr lang="en-US" sz="2800" dirty="0"/>
              <a:t>Two factors.</a:t>
            </a:r>
          </a:p>
          <a:p>
            <a:pPr marL="514350" indent="-514350">
              <a:buFont typeface="+mj-lt"/>
              <a:buAutoNum type="arabicPeriod"/>
            </a:pPr>
            <a:r>
              <a:rPr lang="en-US" sz="2800" i="1" dirty="0">
                <a:hlinkClick r:id="rId3"/>
              </a:rPr>
              <a:t>United States v Booker</a:t>
            </a:r>
            <a:r>
              <a:rPr lang="en-US" sz="2800" dirty="0"/>
              <a:t> in 2005 and </a:t>
            </a:r>
            <a:br>
              <a:rPr lang="en-US" sz="2800" dirty="0"/>
            </a:br>
            <a:r>
              <a:rPr lang="en-US" sz="2800" i="1" dirty="0">
                <a:hlinkClick r:id="rId4"/>
              </a:rPr>
              <a:t>Gall v United States</a:t>
            </a:r>
            <a:r>
              <a:rPr lang="en-US" sz="2800" i="1" dirty="0"/>
              <a:t> </a:t>
            </a:r>
            <a:r>
              <a:rPr lang="en-US" sz="2800" dirty="0"/>
              <a:t>in 2007 gave </a:t>
            </a:r>
            <a:br>
              <a:rPr lang="en-US" sz="2800" dirty="0"/>
            </a:br>
            <a:r>
              <a:rPr lang="en-US" sz="2800" dirty="0"/>
              <a:t>federal judges more discretion on sentencing. </a:t>
            </a:r>
          </a:p>
          <a:p>
            <a:pPr marL="514350" indent="-514350">
              <a:buFont typeface="+mj-lt"/>
              <a:buAutoNum type="arabicPeriod"/>
            </a:pPr>
            <a:r>
              <a:rPr lang="en-US" sz="2800" dirty="0"/>
              <a:t>Studies found “disparate racial outcomes in almost every stage of prosecutorial discretion.”</a:t>
            </a:r>
            <a:r>
              <a:rPr lang="en-US" sz="2800" baseline="30000" dirty="0"/>
              <a:t>1,2,3</a:t>
            </a:r>
          </a:p>
          <a:p>
            <a:r>
              <a:rPr lang="en-US" sz="800" baseline="30000" dirty="0"/>
              <a:t>1 </a:t>
            </a:r>
            <a:r>
              <a:rPr lang="en-US" sz="800" dirty="0">
                <a:hlinkClick r:id="rId5"/>
              </a:rPr>
              <a:t>https://www.ussc.gov/sites/default/files/pdf/research-and-publications/research-publications/2017/20171114_Demographics.pdf</a:t>
            </a:r>
            <a:endParaRPr lang="en-US" sz="800" dirty="0"/>
          </a:p>
          <a:p>
            <a:r>
              <a:rPr lang="en-US" sz="800" baseline="30000" dirty="0"/>
              <a:t>2</a:t>
            </a:r>
            <a:r>
              <a:rPr lang="en-US" sz="800" dirty="0"/>
              <a:t> </a:t>
            </a:r>
            <a:r>
              <a:rPr lang="en-US" sz="800" dirty="0">
                <a:hlinkClick r:id="rId6"/>
              </a:rPr>
              <a:t>https://orgs.law.harvard.edu/acs/2016/02/08/racial-bias-and-prosecutorial-discretion/#_ftn2</a:t>
            </a:r>
            <a:endParaRPr lang="en-US" sz="800" dirty="0"/>
          </a:p>
          <a:p>
            <a:r>
              <a:rPr lang="en-US" sz="800" baseline="30000" dirty="0"/>
              <a:t>3 </a:t>
            </a:r>
            <a:r>
              <a:rPr lang="en-US" sz="800" dirty="0">
                <a:hlinkClick r:id="rId7"/>
              </a:rPr>
              <a:t>https://repository.law.umich.edu/cgi/viewcontent.cgi?referer=&amp;httpsredir=1&amp;article=2413&amp;context=articles</a:t>
            </a:r>
            <a:endParaRPr lang="en-US" sz="800" dirty="0"/>
          </a:p>
          <a:p>
            <a:r>
              <a:rPr lang="en-US" sz="800" baseline="30000" dirty="0"/>
              <a:t>4 </a:t>
            </a:r>
            <a:r>
              <a:rPr lang="en-US" sz="800" dirty="0">
                <a:hlinkClick r:id="rId8"/>
              </a:rPr>
              <a:t>https://www.fd.org/sites/default/files/criminal_defense_topics/essential_topics/sentencing_resources/fact_sheet_-_ussc_report_on_racial_disparity_is_flawed_and_being_misused_-_january_2018_-_final.pdf</a:t>
            </a:r>
            <a:r>
              <a:rPr lang="en-US" sz="800" dirty="0"/>
              <a:t>  </a:t>
            </a:r>
            <a:br>
              <a:rPr lang="en-US" sz="800" dirty="0"/>
            </a:br>
            <a:r>
              <a:rPr lang="en-CA" sz="800" dirty="0">
                <a:solidFill>
                  <a:srgbClr val="000000"/>
                </a:solidFill>
              </a:rPr>
              <a:t>Image: public domain</a:t>
            </a:r>
          </a:p>
          <a:p>
            <a:pPr marL="0" indent="0">
              <a:buNone/>
            </a:pPr>
            <a:endParaRPr lang="en-US" sz="800" dirty="0"/>
          </a:p>
          <a:p>
            <a:pPr algn="just"/>
            <a:endParaRPr lang="en-US" sz="24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Overcoming Bias</a:t>
            </a:r>
          </a:p>
        </p:txBody>
      </p:sp>
    </p:spTree>
    <p:extLst>
      <p:ext uri="{BB962C8B-B14F-4D97-AF65-F5344CB8AC3E}">
        <p14:creationId xmlns:p14="http://schemas.microsoft.com/office/powerpoint/2010/main" val="883718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a:t>Understand that bias in data collection and analysis may be inevitable, but is not acceptable. </a:t>
            </a:r>
          </a:p>
          <a:p>
            <a:r>
              <a:rPr lang="en-US" sz="2400"/>
              <a:t>You have an ethical responsibility to acknowledge, control for, and not further bias.</a:t>
            </a:r>
          </a:p>
          <a:p>
            <a:endParaRPr lang="en-US" sz="2400"/>
          </a:p>
          <a:p>
            <a:r>
              <a:rPr lang="en-US" sz="2400"/>
              <a:t>Look at bias outcomes, not in intents or origins.</a:t>
            </a:r>
          </a:p>
          <a:p>
            <a:r>
              <a:rPr lang="en-US" sz="2400"/>
              <a:t>Outcomes are how bias is measured.</a:t>
            </a:r>
          </a:p>
          <a:p>
            <a:pPr marL="0" indent="0">
              <a:buNone/>
            </a:pPr>
            <a:endParaRPr lang="en-CA" sz="2400"/>
          </a:p>
          <a:p>
            <a:endParaRPr lang="en-US" sz="24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a:t>What is validity?</a:t>
            </a:r>
          </a:p>
          <a:p>
            <a:r>
              <a:rPr lang="en-CA"/>
              <a:t>What is reliability? </a:t>
            </a:r>
          </a:p>
          <a:p>
            <a:endParaRPr lang="en-CA"/>
          </a:p>
          <a:p>
            <a:endParaRPr lang="en-CA"/>
          </a:p>
          <a:p>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a:latin typeface="Roboto" panose="02000000000000000000" pitchFamily="2" charset="0"/>
                <a:ea typeface="Roboto" panose="02000000000000000000" pitchFamily="2" charset="0"/>
              </a:rPr>
              <a:t>How do we prove something we’ve gathered is valid and reliable?</a:t>
            </a:r>
          </a:p>
          <a:p>
            <a:pPr lvl="1"/>
            <a:r>
              <a:rPr lang="en-CA" sz="2400">
                <a:latin typeface="Roboto" panose="02000000000000000000" pitchFamily="2" charset="0"/>
                <a:ea typeface="Roboto" panose="02000000000000000000" pitchFamily="2" charset="0"/>
              </a:rPr>
              <a:t>Hypothesis testing!</a:t>
            </a:r>
          </a:p>
          <a:p>
            <a:pPr lvl="1"/>
            <a:endParaRPr lang="en-US" sz="2400">
              <a:latin typeface="Roboto" panose="02000000000000000000" pitchFamily="2" charset="0"/>
              <a:ea typeface="Roboto" panose="02000000000000000000" pitchFamily="2" charset="0"/>
            </a:endParaRPr>
          </a:p>
          <a:p>
            <a:r>
              <a:rPr lang="en-CA" sz="2800">
                <a:latin typeface="Roboto" panose="02000000000000000000" pitchFamily="2" charset="0"/>
                <a:ea typeface="Roboto" panose="02000000000000000000" pitchFamily="2" charset="0"/>
              </a:rPr>
              <a:t>Can we truly say our data was valid or reliable?</a:t>
            </a:r>
          </a:p>
          <a:p>
            <a:pPr lvl="1"/>
            <a:endParaRPr lang="en-CA" sz="2400">
              <a:latin typeface="Roboto" panose="02000000000000000000" pitchFamily="2" charset="0"/>
              <a:ea typeface="Roboto" panose="02000000000000000000" pitchFamily="2" charset="0"/>
            </a:endParaRPr>
          </a:p>
          <a:p>
            <a:endParaRPr lang="en-US" sz="280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a:latin typeface="Roboto" panose="02000000000000000000" pitchFamily="2" charset="0"/>
                <a:ea typeface="Roboto" panose="02000000000000000000" pitchFamily="2" charset="0"/>
              </a:rPr>
              <a:t>Validity &amp; Reliability in Data</a:t>
            </a: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a:t>“It’s difficult to build technology that serves the world without first building a team that reflects the diversity of the world…</a:t>
            </a:r>
            <a:br>
              <a:rPr lang="en-US" sz="2800"/>
            </a:br>
            <a:br>
              <a:rPr lang="en-US" sz="2800"/>
            </a:br>
            <a:r>
              <a:rPr lang="en-US" sz="2800"/>
              <a:t>A more diverse group of researchers and engineers is </a:t>
            </a:r>
            <a:r>
              <a:rPr lang="en-US" sz="2800" b="1"/>
              <a:t>more likely to recognize and think harder about bias problems </a:t>
            </a:r>
            <a:r>
              <a:rPr lang="en-US" sz="2800"/>
              <a:t>that may even impact them personally.”</a:t>
            </a:r>
            <a:r>
              <a:rPr lang="en-US" sz="2800" baseline="30000"/>
              <a:t>1</a:t>
            </a:r>
            <a:br>
              <a:rPr lang="en-US" sz="2800" baseline="30000"/>
            </a:br>
            <a:br>
              <a:rPr lang="en-US" sz="2800" baseline="30000"/>
            </a:br>
            <a:r>
              <a:rPr lang="en-US" sz="2800"/>
              <a:t>- Brad Smith, Microsoft, President</a:t>
            </a:r>
          </a:p>
          <a:p>
            <a:pPr marL="457200" indent="-457200">
              <a:buFont typeface="Arial" panose="020B0604020202020204" pitchFamily="34" charset="0"/>
              <a:buChar char="•"/>
            </a:pPr>
            <a:r>
              <a:rPr lang="en-US" sz="800" baseline="30000"/>
              <a:t>1</a:t>
            </a:r>
            <a:r>
              <a:rPr lang="en-US" sz="800"/>
              <a:t> Smith, Brad. </a:t>
            </a:r>
            <a:r>
              <a:rPr lang="en-US" sz="800" i="1"/>
              <a:t>Tools and Weapons, 2019</a:t>
            </a:r>
            <a:endParaRPr lang="en-US" sz="800"/>
          </a:p>
          <a:p>
            <a:pPr marL="457200" indent="-457200">
              <a:buFont typeface="Arial" panose="020B0604020202020204" pitchFamily="34" charset="0"/>
              <a:buChar char="•"/>
            </a:pPr>
            <a:endParaRPr lang="en-US" sz="24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dirty="0"/>
              <a:t>“Four out of five people (81%) identified </a:t>
            </a:r>
            <a:br>
              <a:rPr lang="en-US" sz="2800" dirty="0"/>
            </a:br>
            <a:r>
              <a:rPr lang="en-US" sz="2800" dirty="0"/>
              <a:t>by the Metropolitan Police’s facial </a:t>
            </a:r>
            <a:br>
              <a:rPr lang="en-US" sz="2800" dirty="0"/>
            </a:br>
            <a:r>
              <a:rPr lang="en-US" sz="2800" dirty="0"/>
              <a:t>recognition technology as suspects are innocent.”</a:t>
            </a:r>
            <a:r>
              <a:rPr lang="en-US" sz="2800" baseline="30000" dirty="0"/>
              <a:t>1,2</a:t>
            </a:r>
            <a:r>
              <a:rPr lang="en-CA" sz="2800" dirty="0"/>
              <a:t> “…f</a:t>
            </a:r>
            <a:r>
              <a:rPr lang="en-US" sz="2800" dirty="0" err="1"/>
              <a:t>alsely</a:t>
            </a:r>
            <a:r>
              <a:rPr lang="en-US" sz="2800" dirty="0"/>
              <a:t> identified African-American and Asian faces 10 to 100 times more than Caucasian faces.”</a:t>
            </a:r>
            <a:r>
              <a:rPr lang="en-US" sz="2800" baseline="30000" dirty="0"/>
              <a:t>3</a:t>
            </a:r>
          </a:p>
          <a:p>
            <a:r>
              <a:rPr lang="en-US" sz="2800" dirty="0"/>
              <a:t>In a test of Amazon’s </a:t>
            </a:r>
            <a:r>
              <a:rPr lang="en-US" sz="2800" dirty="0" err="1"/>
              <a:t>Rekognition</a:t>
            </a:r>
            <a:r>
              <a:rPr lang="en-US" sz="2800" dirty="0"/>
              <a:t>, 28 members of Congress were incorrectly matched as other people who have been arrested for a crime.</a:t>
            </a:r>
            <a:r>
              <a:rPr lang="en-US" sz="2800" baseline="30000" dirty="0"/>
              <a:t>4</a:t>
            </a:r>
          </a:p>
          <a:p>
            <a:r>
              <a:rPr lang="en-CA" sz="800" dirty="0"/>
              <a:t>1 </a:t>
            </a:r>
            <a:r>
              <a:rPr lang="en-US" sz="800" dirty="0">
                <a:hlinkClick r:id="rId3"/>
              </a:rPr>
              <a:t>https://www.theguardian.com/technology/2020/jan/24/met-police-begin-using-live-facial-recognition-cameras</a:t>
            </a:r>
            <a:endParaRPr lang="en-US" sz="800" dirty="0"/>
          </a:p>
          <a:p>
            <a:r>
              <a:rPr lang="en-US" sz="800" dirty="0"/>
              <a:t>2 </a:t>
            </a:r>
            <a:r>
              <a:rPr lang="en-US" sz="800" dirty="0">
                <a:hlinkClick r:id="rId4"/>
              </a:rPr>
              <a:t>https://news.sky.com/story/met-polices-facial-recognition-tech-has-81-error-rate-independent-report-says-11755941?</a:t>
            </a:r>
            <a:endParaRPr lang="en-US" sz="800" dirty="0"/>
          </a:p>
          <a:p>
            <a:r>
              <a:rPr lang="en-US" sz="800" dirty="0"/>
              <a:t>3 </a:t>
            </a:r>
            <a:r>
              <a:rPr lang="en-US" sz="800" dirty="0">
                <a:hlinkClick r:id="rId5"/>
              </a:rPr>
              <a:t>https://www.nytimes.com/2019/12/19/technology/facial-recognition-bias.html</a:t>
            </a:r>
            <a:endParaRPr lang="en-US" sz="800" dirty="0"/>
          </a:p>
          <a:p>
            <a:r>
              <a:rPr lang="en-US" sz="800" dirty="0"/>
              <a:t>4 </a:t>
            </a:r>
            <a:r>
              <a:rPr lang="en-US" sz="800" dirty="0">
                <a:hlinkClick r:id="rId6"/>
              </a:rPr>
              <a:t>https://www.aclu.org/blog/privacy-technology/surveillance-technologies/amazons-face-recognition-falsely-matched-28</a:t>
            </a:r>
            <a:endParaRPr lang="en-US" sz="8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5260258" y="2133070"/>
            <a:ext cx="3757231" cy="2457336"/>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CA" sz="2800"/>
              <a:t>Measures what students learned in school (valid). </a:t>
            </a:r>
          </a:p>
          <a:p>
            <a:pPr marL="457200" indent="-457200">
              <a:buFont typeface="Arial" panose="020B0604020202020204" pitchFamily="34" charset="0"/>
              <a:buChar char="•"/>
            </a:pPr>
            <a:r>
              <a:rPr lang="en-CA" sz="2800"/>
              <a:t>Repeated testing gets similar results (reliable). </a:t>
            </a:r>
          </a:p>
          <a:p>
            <a:pPr marL="457200" indent="-457200">
              <a:buFont typeface="Arial" panose="020B0604020202020204" pitchFamily="34" charset="0"/>
              <a:buChar char="•"/>
            </a:pPr>
            <a:r>
              <a:rPr lang="en-US" sz="2800"/>
              <a:t>In 2016, ACT admitted </a:t>
            </a:r>
            <a:br>
              <a:rPr lang="en-US" sz="2800"/>
            </a:br>
            <a:r>
              <a:rPr lang="en-US" sz="2800"/>
              <a:t>Family Income explains </a:t>
            </a:r>
            <a:br>
              <a:rPr lang="en-US" sz="2800"/>
            </a:br>
            <a:r>
              <a:rPr lang="en-US" sz="2800"/>
              <a:t>performance on their test.</a:t>
            </a:r>
            <a:r>
              <a:rPr lang="en-US" sz="2800" baseline="30000"/>
              <a:t>1</a:t>
            </a:r>
          </a:p>
          <a:p>
            <a:pPr marL="457200" indent="-457200">
              <a:buFont typeface="Arial" panose="020B0604020202020204" pitchFamily="34" charset="0"/>
              <a:buChar char="•"/>
            </a:pPr>
            <a:r>
              <a:rPr lang="en-US" sz="2800"/>
              <a:t>“More than 1,000 [colleges]</a:t>
            </a:r>
            <a:br>
              <a:rPr lang="en-US" sz="2800"/>
            </a:br>
            <a:r>
              <a:rPr lang="en-US" sz="2800"/>
              <a:t>have adopted test-optional </a:t>
            </a:r>
            <a:br>
              <a:rPr lang="en-US" sz="2800"/>
            </a:br>
            <a:r>
              <a:rPr lang="en-US" sz="2800"/>
              <a:t>admissions policies</a:t>
            </a:r>
            <a:r>
              <a:rPr lang="en-CA" sz="2800"/>
              <a:t>.”</a:t>
            </a:r>
            <a:r>
              <a:rPr lang="en-CA" sz="2800" baseline="30000"/>
              <a:t>2</a:t>
            </a:r>
            <a:r>
              <a:rPr lang="en-US" sz="2800" baseline="30000"/>
              <a:t> </a:t>
            </a:r>
            <a:endParaRPr lang="en-CA" sz="800" baseline="30000"/>
          </a:p>
          <a:p>
            <a:r>
              <a:rPr lang="en-US" sz="800"/>
              <a:t>1 </a:t>
            </a:r>
            <a:r>
              <a:rPr lang="en-US" sz="800">
                <a:hlinkClick r:id="rId4"/>
              </a:rPr>
              <a:t>https://www.act.org/content/dam/act/unsecured/documents/R1604-ACT-Composite-Score-by-Family-Income.pdf</a:t>
            </a:r>
            <a:br>
              <a:rPr lang="en-US" sz="800"/>
            </a:br>
            <a:r>
              <a:rPr lang="en-US" sz="800"/>
              <a:t>2 </a:t>
            </a:r>
            <a:r>
              <a:rPr lang="en-US" sz="800">
                <a:hlinkClick r:id="rId5"/>
              </a:rPr>
              <a:t>https://www.usnews.com/news/the-report/articles/2018-10-26/the-new-opt-out-movement-colleges-make-entrance-exams-optional</a:t>
            </a:r>
            <a:br>
              <a:rPr lang="en-US" sz="800"/>
            </a:br>
            <a:r>
              <a:rPr lang="en-US" sz="800"/>
              <a:t>3 </a:t>
            </a:r>
            <a:r>
              <a:rPr lang="en-US" sz="800">
                <a:hlinkClick r:id="rId6"/>
              </a:rPr>
              <a:t>https://www.act.org/content/dam/act/unsecured/documents/5688-data-byte-2016-5-adjusted-differences-in-act-scores-by-family-income.pdf</a:t>
            </a:r>
            <a:br>
              <a:rPr lang="en-US" sz="800"/>
            </a:br>
            <a:r>
              <a:rPr lang="en-US" sz="800"/>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Christine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People Solutions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dirty="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a:t>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dirty="0"/>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dirty="0"/>
              <a:t>Speaker/Trainer/Writer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dirty="0"/>
              <a:t>Communication, Management, Leadership, Team Building, and more</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3"/>
              </a:rPr>
              <a:t>/</a:t>
            </a:r>
            <a:r>
              <a:rPr lang="en-US" err="1">
                <a:hlinkClick r:id="rId3"/>
              </a:rPr>
              <a:t>christineassaf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hrtact</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HRTact.com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print">
            <a:extLst>
              <a:ext uri="{28A0092B-C50C-407E-A947-70E740481C1C}">
                <a14:useLocalDpi xmlns:a14="http://schemas.microsoft.com/office/drawing/2010/main" val="0"/>
              </a:ext>
            </a:extLst>
          </a:blip>
          <a:srcRect t="11969" b="21050"/>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4"/>
            </a:endParaRPr>
          </a:p>
          <a:p>
            <a:pPr marL="0" indent="0">
              <a:buNone/>
            </a:pPr>
            <a:endParaRPr lang="en-US" sz="800" dirty="0">
              <a:hlinkClick r:id="rId4"/>
            </a:endParaRPr>
          </a:p>
          <a:p>
            <a:pPr marL="0" indent="0">
              <a:buNone/>
            </a:pPr>
            <a:r>
              <a:rPr lang="en-US" sz="800" dirty="0">
                <a:hlinkClick r:id="rId4"/>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51376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33855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a:p>
            <a:r>
              <a:rPr lang="en-US" sz="800" dirty="0">
                <a:hlinkClick r:id="rId5"/>
              </a:rPr>
              <a:t>https://bmjopen.bmj.com/content/4/4/e004514</a:t>
            </a:r>
            <a:endParaRPr lang="en-US" sz="800" dirty="0"/>
          </a:p>
        </p:txBody>
      </p:sp>
    </p:spTree>
    <p:extLst>
      <p:ext uri="{BB962C8B-B14F-4D97-AF65-F5344CB8AC3E}">
        <p14:creationId xmlns:p14="http://schemas.microsoft.com/office/powerpoint/2010/main" val="160586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Principal Consultant, Analytics</a:t>
            </a:r>
          </a:p>
        </p:txBody>
      </p:sp>
      <p:sp>
        <p:nvSpPr>
          <p:cNvPr id="150" name="Text Placeholder 149"/>
          <p:cNvSpPr>
            <a:spLocks noGrp="1"/>
          </p:cNvSpPr>
          <p:nvPr>
            <p:ph type="body" sz="quarter" idx="11"/>
          </p:nvPr>
        </p:nvSpPr>
        <p:spPr>
          <a:xfrm>
            <a:off x="4836496" y="1110883"/>
            <a:ext cx="3930135" cy="294020"/>
          </a:xfrm>
        </p:spPr>
        <p:txBody>
          <a:bodyPr/>
          <a:lstStyle/>
          <a:p>
            <a:r>
              <a:rPr lang="en-US" sz="2000"/>
              <a:t>SQL DBA</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dirty="0"/>
              <a:t>SQL Server MCSE, author of SQL Server certification exams for Microsoft since 2012. Principal Consultant and Manager in Sparkhound Analytics Practice.</a:t>
            </a:r>
            <a:br>
              <a:rPr lang="en-US" sz="1400" dirty="0"/>
            </a:br>
            <a:r>
              <a:rPr lang="en-US" sz="1400" dirty="0"/>
              <a:t>Microsoft Data Platform MVP 2020-2021.</a:t>
            </a:r>
          </a:p>
        </p:txBody>
      </p:sp>
      <p:sp>
        <p:nvSpPr>
          <p:cNvPr id="153" name="Text Placeholder 152"/>
          <p:cNvSpPr>
            <a:spLocks noGrp="1"/>
          </p:cNvSpPr>
          <p:nvPr>
            <p:ph type="body" sz="quarter" idx="14"/>
          </p:nvPr>
        </p:nvSpPr>
        <p:spPr>
          <a:xfrm>
            <a:off x="4836496" y="2500843"/>
            <a:ext cx="3930135" cy="294020"/>
          </a:xfrm>
        </p:spPr>
        <p:txBody>
          <a:bodyPr/>
          <a:lstStyle/>
          <a:p>
            <a:r>
              <a:rPr lang="en-US" sz="2000" dirty="0"/>
              <a:t>Author, SQL Server Inside Out</a:t>
            </a:r>
          </a:p>
        </p:txBody>
      </p:sp>
      <p:sp>
        <p:nvSpPr>
          <p:cNvPr id="154" name="Text Placeholder 153"/>
          <p:cNvSpPr>
            <a:spLocks noGrp="1"/>
          </p:cNvSpPr>
          <p:nvPr>
            <p:ph type="body" sz="quarter" idx="15"/>
          </p:nvPr>
        </p:nvSpPr>
        <p:spPr>
          <a:xfrm>
            <a:off x="4836496" y="2739644"/>
            <a:ext cx="3930135" cy="650206"/>
          </a:xfrm>
        </p:spPr>
        <p:txBody>
          <a:bodyPr/>
          <a:lstStyle/>
          <a:p>
            <a:r>
              <a:rPr lang="en-US" sz="1400" dirty="0"/>
              <a:t>Lead of author team for Microsoft Press SQL Server Inside Out 2017 and 2019.</a:t>
            </a:r>
          </a:p>
        </p:txBody>
      </p:sp>
      <p:sp>
        <p:nvSpPr>
          <p:cNvPr id="155" name="Text Placeholder 154"/>
          <p:cNvSpPr>
            <a:spLocks noGrp="1"/>
          </p:cNvSpPr>
          <p:nvPr>
            <p:ph type="body" sz="quarter" idx="16"/>
          </p:nvPr>
        </p:nvSpPr>
        <p:spPr>
          <a:xfrm>
            <a:off x="4836496" y="3334861"/>
            <a:ext cx="3930135" cy="294020"/>
          </a:xfrm>
        </p:spPr>
        <p:txBody>
          <a:bodyPr/>
          <a:lstStyle/>
          <a:p>
            <a:r>
              <a:rPr lang="en-US" sz="2000" dirty="0"/>
              <a:t>PASS Regional Mentor, Organizer</a:t>
            </a:r>
          </a:p>
        </p:txBody>
      </p:sp>
      <p:sp>
        <p:nvSpPr>
          <p:cNvPr id="156" name="Text Placeholder 155"/>
          <p:cNvSpPr>
            <a:spLocks noGrp="1"/>
          </p:cNvSpPr>
          <p:nvPr>
            <p:ph type="body" sz="quarter" idx="17"/>
          </p:nvPr>
        </p:nvSpPr>
        <p:spPr>
          <a:xfrm>
            <a:off x="4836496" y="3615128"/>
            <a:ext cx="3930135" cy="650206"/>
          </a:xfrm>
        </p:spPr>
        <p:txBody>
          <a:bodyPr/>
          <a:lstStyle/>
          <a:p>
            <a:r>
              <a:rPr lang="en-US" sz="1400" dirty="0"/>
              <a:t>Organizer of SQL Saturday Baton Rouge, Baton Rouge SQL Server User Group, PASS Regional Mentor for US South Central Region.</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4"/>
              </a:rPr>
              <a:t>/williamdassaf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william_a_dba</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 SQLTact.com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85148" y="48920"/>
            <a:ext cx="3263602" cy="170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a:t>“Every scientist should therefore be </a:t>
            </a:r>
            <a:r>
              <a:rPr lang="en-US" sz="2800" b="1"/>
              <a:t>aware of all potential sources of bias</a:t>
            </a:r>
            <a:r>
              <a:rPr lang="en-US" sz="2800"/>
              <a:t>... If deviation is still present, </a:t>
            </a:r>
            <a:r>
              <a:rPr lang="en-US" sz="2800" b="1"/>
              <a:t>authors should confess it in their articles </a:t>
            </a:r>
            <a:r>
              <a:rPr lang="en-US" sz="2800"/>
              <a:t>by declaring the known limitations of their work.”</a:t>
            </a:r>
            <a:r>
              <a:rPr lang="en-US" sz="2800" baseline="30000"/>
              <a:t>1</a:t>
            </a:r>
          </a:p>
          <a:p>
            <a:endParaRPr lang="en-US" sz="800" baseline="30000"/>
          </a:p>
          <a:p>
            <a:endParaRPr lang="en-US" sz="800" baseline="30000"/>
          </a:p>
          <a:p>
            <a:endParaRPr lang="en-US" sz="800" baseline="30000"/>
          </a:p>
          <a:p>
            <a:r>
              <a:rPr lang="en-US" sz="800" baseline="30000"/>
              <a:t>1 </a:t>
            </a:r>
            <a:r>
              <a:rPr lang="en-US" sz="800">
                <a:hlinkClick r:id="rId3"/>
              </a:rPr>
              <a:t>https://www.ncbi.nlm.nih.gov/pmc/articles/PMC3900086/</a:t>
            </a:r>
            <a:endParaRPr lang="en-US" sz="80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Disclosure of Bias</a:t>
            </a:r>
          </a:p>
        </p:txBody>
      </p:sp>
    </p:spTree>
    <p:extLst>
      <p:ext uri="{BB962C8B-B14F-4D97-AF65-F5344CB8AC3E}">
        <p14:creationId xmlns:p14="http://schemas.microsoft.com/office/powerpoint/2010/main" val="3797718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a:solidFill>
                  <a:schemeClr val="tx1"/>
                </a:solidFill>
              </a:rPr>
              <a:t>Men were given higher credit limits.</a:t>
            </a:r>
          </a:p>
          <a:p>
            <a:r>
              <a:rPr lang="en-US" sz="2800">
                <a:solidFill>
                  <a:schemeClr val="tx1"/>
                </a:solidFill>
              </a:rPr>
              <a:t>Women’s income inequality provided a historically biased look at gender. </a:t>
            </a:r>
          </a:p>
          <a:p>
            <a:r>
              <a:rPr lang="en-US" sz="2800"/>
              <a:t>“</a:t>
            </a:r>
            <a:r>
              <a:rPr lang="en-US" sz="2800" b="1"/>
              <a:t>No one from Apple seemed able to describe how the algorithm even worked</a:t>
            </a:r>
            <a:r>
              <a:rPr lang="en-US" sz="2800"/>
              <a:t>, let alone justify its output. While Goldman Sachs, the issuing bank for the Apple Card, insisted that there isn't any gender bias in the algorithm, it </a:t>
            </a:r>
            <a:r>
              <a:rPr lang="en-US" sz="2800" b="1"/>
              <a:t>failed to offer proof</a:t>
            </a:r>
            <a:r>
              <a:rPr lang="en-US" sz="2800"/>
              <a:t>.”</a:t>
            </a:r>
            <a:r>
              <a:rPr lang="en-US" sz="2800" baseline="30000"/>
              <a:t>1</a:t>
            </a:r>
          </a:p>
          <a:p>
            <a:pPr marL="457200" lvl="1" indent="0">
              <a:buNone/>
            </a:pPr>
            <a:r>
              <a:rPr lang="en-US" sz="1100" baseline="30000">
                <a:solidFill>
                  <a:schemeClr val="tx1"/>
                </a:solidFill>
              </a:rPr>
              <a:t>1 </a:t>
            </a:r>
            <a:r>
              <a:rPr lang="en-US" sz="110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a:solidFill>
                <a:schemeClr val="tx1"/>
              </a:solidFill>
            </a:endParaRPr>
          </a:p>
          <a:p>
            <a:pPr marL="457200" lvl="1" indent="0">
              <a:buNone/>
            </a:pPr>
            <a:r>
              <a:rPr lang="en-US" sz="1100" baseline="30000">
                <a:solidFill>
                  <a:schemeClr val="tx1"/>
                </a:solidFill>
              </a:rPr>
              <a:t>2 </a:t>
            </a:r>
            <a:r>
              <a:rPr lang="en-US" sz="1100">
                <a:hlinkClick r:id="rId4"/>
              </a:rPr>
              <a:t>https://www.nytimes.com/2019/11/10/business/Apple-credit-card-investigation.html</a:t>
            </a:r>
            <a:endParaRPr lang="en-US" sz="1100">
              <a:solidFill>
                <a:schemeClr val="tx1"/>
              </a:solidFill>
            </a:endParaRPr>
          </a:p>
          <a:p>
            <a:endParaRPr lang="en-US" sz="200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a:t>Apple Credit Card (2019)</a:t>
            </a:r>
          </a:p>
        </p:txBody>
      </p:sp>
    </p:spTree>
    <p:extLst>
      <p:ext uri="{BB962C8B-B14F-4D97-AF65-F5344CB8AC3E}">
        <p14:creationId xmlns:p14="http://schemas.microsoft.com/office/powerpoint/2010/main" val="2937901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That’s why we’re talking about steroids, censorship, race, facial recognition, Apple cards.</a:t>
            </a:r>
          </a:p>
          <a:p>
            <a:endParaRPr lang="en-US" sz="2800" dirty="0"/>
          </a:p>
          <a:p>
            <a:r>
              <a:rPr lang="en-US" sz="2800" dirty="0"/>
              <a:t>Transparency to how the algorithm works, at least internally in case of competitive Intellectual Property, is key to acknowledging bias in </a:t>
            </a:r>
            <a:r>
              <a:rPr lang="en-US" sz="2800" b="1" dirty="0"/>
              <a:t>outcomes</a:t>
            </a:r>
            <a:r>
              <a:rPr lang="en-US" sz="2800" dirty="0"/>
              <a:t>.</a:t>
            </a:r>
          </a:p>
          <a:p>
            <a:endParaRPr lang="en-US" sz="2800" dirty="0"/>
          </a:p>
          <a:p>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Data Collection</a:t>
            </a:r>
          </a:p>
        </p:txBody>
      </p:sp>
    </p:spTree>
    <p:extLst>
      <p:ext uri="{BB962C8B-B14F-4D97-AF65-F5344CB8AC3E}">
        <p14:creationId xmlns:p14="http://schemas.microsoft.com/office/powerpoint/2010/main" val="3508047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a:t>“The </a:t>
            </a:r>
            <a:r>
              <a:rPr lang="en-US" sz="2800" b="1"/>
              <a:t>specific responsibilities </a:t>
            </a:r>
            <a:r>
              <a:rPr lang="en-US" sz="2800"/>
              <a:t>of individuals, government, corporations, and the network of friends, partners, and other third parties who may come into possession of personal data </a:t>
            </a:r>
            <a:r>
              <a:rPr lang="en-US" sz="2800" b="1"/>
              <a:t>have</a:t>
            </a:r>
            <a:r>
              <a:rPr lang="en-US" sz="2800"/>
              <a:t> </a:t>
            </a:r>
            <a:r>
              <a:rPr lang="en-US" sz="2800" b="1"/>
              <a:t>yet to be worked out</a:t>
            </a:r>
            <a:r>
              <a:rPr lang="en-US" sz="2800"/>
              <a:t>. The technological trajectory, however, is clear: </a:t>
            </a:r>
            <a:r>
              <a:rPr lang="en-US" sz="2800" b="1">
                <a:highlight>
                  <a:srgbClr val="FFFF00"/>
                </a:highlight>
              </a:rPr>
              <a:t>more and more data </a:t>
            </a:r>
            <a:r>
              <a:rPr lang="en-US" sz="2800">
                <a:highlight>
                  <a:srgbClr val="FFFF00"/>
                </a:highlight>
              </a:rPr>
              <a:t>will be </a:t>
            </a:r>
            <a:r>
              <a:rPr lang="en-US" sz="2800" b="1">
                <a:highlight>
                  <a:srgbClr val="FFFF00"/>
                </a:highlight>
              </a:rPr>
              <a:t>generated about individuals </a:t>
            </a:r>
            <a:r>
              <a:rPr lang="en-US" sz="2800">
                <a:highlight>
                  <a:srgbClr val="FFFF00"/>
                </a:highlight>
              </a:rPr>
              <a:t>and will </a:t>
            </a:r>
            <a:r>
              <a:rPr lang="en-US" sz="2800" b="1">
                <a:highlight>
                  <a:srgbClr val="FFFF00"/>
                </a:highlight>
              </a:rPr>
              <a:t>persist under the control of others</a:t>
            </a:r>
            <a:r>
              <a:rPr lang="en-US" sz="2800"/>
              <a:t>.” –</a:t>
            </a:r>
            <a:r>
              <a:rPr lang="en-US" sz="2800" i="1"/>
              <a:t>Big Data: Seizing Opportunities, Preserving Values</a:t>
            </a:r>
            <a:r>
              <a:rPr lang="en-US" sz="2800"/>
              <a:t>. Executive Office of the President of the United States, May 2014</a:t>
            </a:r>
            <a:r>
              <a:rPr lang="en-US" sz="2800" baseline="30000"/>
              <a:t>1 </a:t>
            </a:r>
          </a:p>
          <a:p>
            <a:r>
              <a:rPr lang="en-US" sz="700" baseline="30000"/>
              <a:t>1 </a:t>
            </a:r>
            <a:r>
              <a:rPr lang="en-US" sz="700">
                <a:hlinkClick r:id="rId3"/>
              </a:rPr>
              <a:t>https://obamawhitehouse.archives.gov/sites/default/files/docs/big_data_privacy_report_5.1.14_final_print.pdf</a:t>
            </a:r>
            <a:endParaRPr lang="en-CA"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3406875"/>
          </a:xfrm>
          <a:prstGeom prst="rect">
            <a:avLst/>
          </a:prstGeom>
        </p:spPr>
        <p:txBody>
          <a:bodyPr>
            <a:normAutofit fontScale="77500" lnSpcReduction="20000"/>
          </a:bodyPr>
          <a:lstStyle/>
          <a:p>
            <a:r>
              <a:rPr lang="en-US" sz="3800" dirty="0"/>
              <a:t>Ethical collection: consumer retail shopping habits from Target stores </a:t>
            </a:r>
          </a:p>
          <a:p>
            <a:r>
              <a:rPr lang="en-US" sz="3800" dirty="0"/>
              <a:t>Unethical use: expectant mother coupons (to a high schooler who’d been hiding pregnancy)</a:t>
            </a:r>
          </a:p>
          <a:p>
            <a:r>
              <a:rPr lang="en-US" sz="3800" dirty="0"/>
              <a:t>“We are very conservative about compliance with all privacy laws. But </a:t>
            </a:r>
            <a:r>
              <a:rPr lang="en-US" sz="3800" b="1" dirty="0"/>
              <a:t>even if you’re following the law, you can do things where people get queasy</a:t>
            </a:r>
            <a:r>
              <a:rPr lang="en-US" sz="3800" dirty="0"/>
              <a:t>.”</a:t>
            </a:r>
            <a:r>
              <a:rPr lang="en-US" sz="3800" baseline="30000" dirty="0"/>
              <a:t>1</a:t>
            </a:r>
            <a:endParaRPr lang="en-US" sz="3800" dirty="0"/>
          </a:p>
          <a:p>
            <a:r>
              <a:rPr lang="en-US" sz="1000" baseline="30000" dirty="0"/>
              <a:t>1</a:t>
            </a:r>
            <a:r>
              <a:rPr lang="en-US" sz="1000" dirty="0"/>
              <a:t> </a:t>
            </a:r>
            <a:r>
              <a:rPr lang="en-US" sz="1000" dirty="0">
                <a:hlinkClick r:id="rId3"/>
              </a:rPr>
              <a:t>https://www.nytimes.com/2012/02/19/magazine/shopping-habits.html?pagewanted=1&amp;_r=1&amp;hp</a:t>
            </a:r>
            <a:endParaRPr lang="en-US" sz="1000" dirty="0"/>
          </a:p>
          <a:p>
            <a:endParaRPr lang="en-US" sz="2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dirty="0"/>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dirty="0"/>
              <a:t>Unethical collection: Gathered data on 87+ million users without their consent. </a:t>
            </a:r>
          </a:p>
          <a:p>
            <a:pPr marL="457200" indent="-457200">
              <a:lnSpc>
                <a:spcPct val="100000"/>
              </a:lnSpc>
              <a:buFont typeface="Arial" panose="020B0604020202020204" pitchFamily="34" charset="0"/>
              <a:buChar char="•"/>
            </a:pPr>
            <a:r>
              <a:rPr lang="en-US" sz="2800" dirty="0"/>
              <a:t>Unethical use: Hired by the 2016 Ted Cruz campaign, then the 2016 Trump Campaign.</a:t>
            </a:r>
          </a:p>
          <a:p>
            <a:pPr marL="457200" indent="-457200">
              <a:lnSpc>
                <a:spcPct val="100000"/>
              </a:lnSpc>
              <a:buFont typeface="Arial" panose="020B0604020202020204" pitchFamily="34" charset="0"/>
              <a:buChar char="•"/>
            </a:pPr>
            <a:r>
              <a:rPr lang="en-US" sz="2800" dirty="0"/>
              <a:t>CA later shared data with Russian proxies for “</a:t>
            </a:r>
            <a:r>
              <a:rPr lang="en-US" sz="2800" dirty="0" err="1"/>
              <a:t>rumour</a:t>
            </a:r>
            <a:r>
              <a:rPr lang="en-US" sz="2800" dirty="0"/>
              <a:t> campaigns” and “attitudinal inoculation”</a:t>
            </a:r>
            <a:r>
              <a:rPr lang="en-US" sz="2800" baseline="30000" dirty="0"/>
              <a:t>1</a:t>
            </a:r>
            <a:r>
              <a:rPr lang="en-US" sz="2800" dirty="0"/>
              <a:t>, and “</a:t>
            </a:r>
            <a:r>
              <a:rPr lang="en-CA" sz="2800" dirty="0"/>
              <a:t>psychological warfare.”</a:t>
            </a:r>
            <a:r>
              <a:rPr lang="en-US" sz="2800" baseline="30000" dirty="0"/>
              <a:t>2</a:t>
            </a:r>
            <a:endParaRPr lang="en-US" sz="2600" dirty="0"/>
          </a:p>
          <a:p>
            <a:pPr>
              <a:lnSpc>
                <a:spcPct val="100000"/>
              </a:lnSpc>
            </a:pPr>
            <a:r>
              <a:rPr lang="en-US" sz="800" dirty="0"/>
              <a:t>1 </a:t>
            </a:r>
            <a:r>
              <a:rPr lang="en-US" sz="800" dirty="0">
                <a:hlinkClick r:id="rId3"/>
              </a:rPr>
              <a:t>https://www.youtube.com/watch?v=Zy16v0oIo3s</a:t>
            </a:r>
            <a:br>
              <a:rPr lang="en-US" sz="800" dirty="0"/>
            </a:br>
            <a:r>
              <a:rPr lang="en-US" sz="800" dirty="0"/>
              <a:t>2 </a:t>
            </a:r>
            <a:r>
              <a:rPr lang="en-US" sz="800" dirty="0">
                <a:hlinkClick r:id="rId4"/>
              </a:rPr>
              <a:t>https://www.npr.org/2018/05/16/611412562/whistleblower-cambridge-analytica-aimed-to-trigger-paranoia-and-racial-biases</a:t>
            </a:r>
            <a:br>
              <a:rPr lang="en-US" sz="800" dirty="0"/>
            </a:br>
            <a:r>
              <a:rPr lang="en-US" sz="800" dirty="0"/>
              <a:t>3 </a:t>
            </a:r>
            <a:r>
              <a:rPr lang="en-US" sz="800" dirty="0">
                <a:hlinkClick r:id="rId5"/>
              </a:rPr>
              <a:t>https://www.vox.com/policy-and-politics/2018/3/23/17151916/facebook-cambridge-analytica-trump-diagram</a:t>
            </a:r>
            <a:br>
              <a:rPr lang="en-US" sz="800" dirty="0"/>
            </a:br>
            <a:r>
              <a:rPr lang="en-US" sz="800" dirty="0"/>
              <a:t>4 </a:t>
            </a:r>
            <a:r>
              <a:rPr lang="en-US" sz="800" dirty="0">
                <a:hlinkClick r:id="rId6"/>
              </a:rPr>
              <a:t>https://www.vox.com/policy-and-politics/2017/10/16/15657512/cambridge-analytica-facebook-alexander-nix-christopher-wylie</a:t>
            </a:r>
            <a:br>
              <a:rPr lang="en-US" sz="800" dirty="0"/>
            </a:br>
            <a:endParaRPr lang="en-US" sz="800" dirty="0"/>
          </a:p>
          <a:p>
            <a:pPr marL="457200" indent="-457200">
              <a:lnSpc>
                <a:spcPct val="100000"/>
              </a:lnSpc>
              <a:buFont typeface="Arial" panose="020B0604020202020204" pitchFamily="34" charset="0"/>
              <a:buChar char="•"/>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dirty="0"/>
              <a:t>Where is it recorded that users signed off on the privacy policy?</a:t>
            </a:r>
          </a:p>
          <a:p>
            <a:r>
              <a:rPr lang="en-US" sz="2800" dirty="0"/>
              <a:t>Where is it recorded that participants asked to be contacted in the future, or on a “do not call” list?</a:t>
            </a:r>
          </a:p>
          <a:p>
            <a:r>
              <a:rPr lang="en-US" sz="2800" dirty="0"/>
              <a:t>Are we transparent about our use or</a:t>
            </a:r>
            <a:r>
              <a:rPr lang="en-US" sz="2800" b="1" dirty="0"/>
              <a:t> </a:t>
            </a:r>
            <a:br>
              <a:rPr lang="en-US" sz="2800" b="1" dirty="0"/>
            </a:br>
            <a:r>
              <a:rPr lang="en-US" sz="2800" b="1" dirty="0"/>
              <a:t>potential re-use </a:t>
            </a:r>
            <a:r>
              <a:rPr lang="en-US" sz="2800" dirty="0"/>
              <a:t>of the data? </a:t>
            </a:r>
          </a:p>
          <a:p>
            <a:r>
              <a:rPr lang="en-US" sz="2800" dirty="0"/>
              <a:t>Does our approach rely on consumers being gullible, or tricking consumers?</a:t>
            </a:r>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3906536"/>
          </a:xfrm>
          <a:prstGeom prst="rect">
            <a:avLst/>
          </a:prstGeom>
        </p:spPr>
        <p:txBody>
          <a:bodyPr>
            <a:normAutofit fontScale="92500" lnSpcReduction="10000"/>
          </a:bodyPr>
          <a:lstStyle/>
          <a:p>
            <a:r>
              <a:rPr lang="en-US" sz="2800" dirty="0"/>
              <a:t>“Control creep" refers to data that has been generated with a particular purpose in mind, but which is </a:t>
            </a:r>
            <a:r>
              <a:rPr lang="en-US" sz="2800" b="1" dirty="0"/>
              <a:t>repurposed.</a:t>
            </a:r>
            <a:br>
              <a:rPr lang="en-US" sz="2800" b="1" dirty="0"/>
            </a:br>
            <a:endParaRPr lang="en-US" sz="2800" dirty="0"/>
          </a:p>
          <a:p>
            <a:r>
              <a:rPr lang="en-US" sz="2800" dirty="0"/>
              <a:t>For example, harvesting consumer data for research purposes, then selling the data, or, using genetic data for employment.</a:t>
            </a:r>
            <a:br>
              <a:rPr lang="en-US" sz="2800" dirty="0"/>
            </a:br>
            <a:endParaRPr lang="en-US" sz="2800" dirty="0"/>
          </a:p>
          <a:p>
            <a:r>
              <a:rPr lang="en-US" sz="800" baseline="30000" dirty="0"/>
              <a:t>1 </a:t>
            </a:r>
            <a:r>
              <a:rPr lang="en-US" sz="800" dirty="0">
                <a:hlinkClick r:id="rId3"/>
              </a:rPr>
              <a:t>https://www.genome.gov/10001732/genetic-information-and-the-workplace-report</a:t>
            </a:r>
            <a:endParaRPr lang="en-US" sz="800" dirty="0"/>
          </a:p>
          <a:p>
            <a:r>
              <a:rPr lang="en-US" sz="800" baseline="30000" dirty="0"/>
              <a:t>2 </a:t>
            </a:r>
            <a:r>
              <a:rPr lang="en-US" sz="800" dirty="0">
                <a:hlinkClick r:id="rId4"/>
              </a:rPr>
              <a:t>https://www.eeoc.gov/laws/guidance/enforcement-guidance-disability-related-inquiries-and-medical-examinations-employees</a:t>
            </a:r>
            <a:endParaRPr lang="en-US" sz="800" baseline="30000" dirty="0"/>
          </a:p>
          <a:p>
            <a:r>
              <a:rPr lang="en-US" sz="800" baseline="30000" dirty="0"/>
              <a:t>3</a:t>
            </a:r>
            <a:r>
              <a:rPr lang="en-US" sz="800" dirty="0"/>
              <a:t> </a:t>
            </a:r>
            <a:r>
              <a:rPr lang="en-US" sz="800" dirty="0">
                <a:hlinkClick r:id="rId5"/>
              </a:rPr>
              <a:t>https://webcache.googleusercontent.com/search?q=cache:LmaFv_ORZKEJ:https://rct.learningpool.com/pluginfile.php/711/mod_folder/content/0/Saesneg%2520-%2520English/Factsheet%2520on%2520Sickle%2520Cell%252012_13.doc.pdf%3Fforcedownload%3D1+&amp;cd=1&amp;hl=en&amp;ct=clnk&amp;gl=us</a:t>
            </a:r>
            <a:endParaRPr lang="en-US" sz="800" dirty="0"/>
          </a:p>
          <a:p>
            <a:r>
              <a:rPr lang="en-US" sz="800" baseline="30000" dirty="0"/>
              <a:t>4</a:t>
            </a:r>
            <a:r>
              <a:rPr lang="en-US" sz="800" dirty="0"/>
              <a:t> </a:t>
            </a:r>
            <a:r>
              <a:rPr lang="en-US" sz="800" dirty="0">
                <a:hlinkClick r:id="rId6"/>
              </a:rPr>
              <a:t>https://news.bloomberglaw.com/daily-labor-report/employers-cant-require-back-to-work-antibody-tests-eeoc-says</a:t>
            </a:r>
            <a:br>
              <a:rPr lang="en-US" sz="800" dirty="0"/>
            </a:br>
            <a:endParaRPr lang="en-US" sz="800" dirty="0"/>
          </a:p>
          <a:p>
            <a:pPr marL="457200" indent="-457200">
              <a:buFont typeface="Arial" panose="020B0604020202020204" pitchFamily="34" charset="0"/>
              <a:buChar char="•"/>
            </a:pPr>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a:t>Image: </a:t>
            </a:r>
            <a:r>
              <a:rPr lang="en-US" sz="800">
                <a:hlinkClick r:id="rId4"/>
              </a:rPr>
              <a:t>https://www.smbc-comics.com/comic/rise-of-the-machines</a:t>
            </a:r>
            <a:endParaRPr lang="en-US" sz="800"/>
          </a:p>
        </p:txBody>
      </p:sp>
    </p:spTree>
    <p:extLst>
      <p:ext uri="{BB962C8B-B14F-4D97-AF65-F5344CB8AC3E}">
        <p14:creationId xmlns:p14="http://schemas.microsoft.com/office/powerpoint/2010/main" val="2488111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dirty="0"/>
              <a:t>Unethical, potentially illegal re-purposing of financial data</a:t>
            </a:r>
          </a:p>
          <a:p>
            <a:pPr marL="922338" lvl="3" indent="-342900">
              <a:buFont typeface="Arial" panose="020B0604020202020204" pitchFamily="34" charset="0"/>
              <a:buChar char="•"/>
            </a:pPr>
            <a:r>
              <a:rPr lang="en-US" sz="2800" dirty="0"/>
              <a:t>Using financial data for health care marketing is potentially predatory or discriminatory, and vice versa.</a:t>
            </a:r>
          </a:p>
          <a:p>
            <a:pPr marL="581025" lvl="2" indent="-285750">
              <a:buFont typeface="Arial" panose="020B0604020202020204" pitchFamily="34" charset="0"/>
              <a:buChar char="•"/>
            </a:pPr>
            <a:r>
              <a:rPr lang="en-US" sz="2800" dirty="0"/>
              <a:t>Bias from of socioeconomic trends </a:t>
            </a:r>
          </a:p>
          <a:p>
            <a:pPr marL="922338" lvl="3" indent="-342900">
              <a:buFont typeface="Arial" panose="020B0604020202020204" pitchFamily="34" charset="0"/>
              <a:buChar char="•"/>
            </a:pPr>
            <a:r>
              <a:rPr lang="en-US" sz="2800" dirty="0"/>
              <a:t>“</a:t>
            </a:r>
            <a:r>
              <a:rPr lang="en-US" sz="2800" dirty="0" err="1"/>
              <a:t>Weblining</a:t>
            </a:r>
            <a:r>
              <a:rPr lang="en-US" sz="2800" dirty="0"/>
              <a:t>” is the use of financial data to target users for online ads including childcare, housing, health care.</a:t>
            </a:r>
            <a:r>
              <a:rPr lang="en-US" sz="2800" baseline="30000" dirty="0"/>
              <a:t>1</a:t>
            </a:r>
            <a:r>
              <a:rPr lang="en-US" sz="2800" dirty="0"/>
              <a:t>  </a:t>
            </a:r>
          </a:p>
          <a:p>
            <a:pPr marL="0" indent="0">
              <a:buNone/>
            </a:pPr>
            <a:r>
              <a:rPr lang="en-US" sz="800" dirty="0"/>
              <a:t>1 </a:t>
            </a:r>
            <a:r>
              <a:rPr lang="en-US" sz="800" dirty="0">
                <a:hlinkClick r:id="rId3"/>
              </a:rPr>
              <a:t>https://www.researchgate.net/publication/266910451_The_Good_the_Bad_and_the_Ugly_Applying_Rawlsian_Ethics_In_Data_Mining_Marketing</a:t>
            </a:r>
            <a:endParaRPr lang="en-US" sz="800" dirty="0"/>
          </a:p>
          <a:p>
            <a:pPr marL="914400" lvl="2" indent="0">
              <a:buNone/>
            </a:pPr>
            <a:endParaRPr lang="en-CA" sz="14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Disparate Impact</a:t>
            </a:r>
          </a:p>
        </p:txBody>
      </p:sp>
    </p:spTree>
    <p:extLst>
      <p:ext uri="{BB962C8B-B14F-4D97-AF65-F5344CB8AC3E}">
        <p14:creationId xmlns:p14="http://schemas.microsoft.com/office/powerpoint/2010/main" val="3920588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dirty="0"/>
              <a:t>Analytical models or predictive models must either </a:t>
            </a:r>
            <a:r>
              <a:rPr lang="en-US" sz="3200" b="1" dirty="0"/>
              <a:t>account for and be aware of past trends, or become guilty </a:t>
            </a:r>
            <a:r>
              <a:rPr lang="en-US" sz="3200" dirty="0"/>
              <a:t>of continuing and institutionalizing past trends. </a:t>
            </a:r>
          </a:p>
          <a:p>
            <a:r>
              <a:rPr lang="en-US" sz="3200" dirty="0"/>
              <a:t>Your data analysis must expose and control for disparate impact, or will contribute to it.</a:t>
            </a:r>
          </a:p>
          <a:p>
            <a:r>
              <a:rPr lang="en-US" sz="800" baseline="30000" dirty="0"/>
              <a:t>1 </a:t>
            </a:r>
            <a:r>
              <a:rPr lang="en-US" sz="800" dirty="0">
                <a:hlinkClick r:id="rId3"/>
              </a:rPr>
              <a:t>https://www.nytimes.com/roomfordebate/2015/04/27/can-discrimination-exist-without-clear-intent/unintentional-discrimination-is-as-harmful-as-real-bias</a:t>
            </a:r>
            <a:endParaRPr lang="en-US" sz="800" dirty="0"/>
          </a:p>
          <a:p>
            <a:endParaRPr lang="en-US" sz="32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372074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839" b="32839"/>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7" b="247"/>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a:extLst>
              <a:ext uri="{28A0092B-C50C-407E-A947-70E740481C1C}">
                <a14:useLocalDpi xmlns:a14="http://schemas.microsoft.com/office/drawing/2010/main" val="0"/>
              </a:ext>
            </a:extLst>
          </a:blip>
          <a:srcRect l="2522" t="-7789" r="16358"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t="-88" r="15495" b="-88"/>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l="30798" t="6531" r="141" b="12019"/>
          <a:stretch/>
        </p:blipFill>
        <p:spPr>
          <a:xfrm>
            <a:off x="-1" y="796066"/>
            <a:ext cx="7067775" cy="3553962"/>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7867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2882500"/>
          </a:xfrm>
        </p:spPr>
        <p:txBody>
          <a:bodyPr/>
          <a:lstStyle/>
          <a:p>
            <a:r>
              <a:rPr lang="en-US" sz="2800" dirty="0"/>
              <a:t>Only outcomes can measure disparate impact. </a:t>
            </a:r>
          </a:p>
          <a:p>
            <a:r>
              <a:rPr lang="en-US" sz="2800" dirty="0"/>
              <a:t>Disparate Impact is not based on intentions.</a:t>
            </a:r>
          </a:p>
          <a:p>
            <a:r>
              <a:rPr lang="en-US" sz="2800" dirty="0"/>
              <a:t>However, in 2019 the </a:t>
            </a:r>
            <a:r>
              <a:rPr lang="en-US" sz="2800" b="1" dirty="0"/>
              <a:t>U.S. Dept of Housing and Urban Development</a:t>
            </a:r>
            <a:r>
              <a:rPr lang="en-US" sz="2800" dirty="0"/>
              <a:t> proposed rules that would make it nearly impossible for banks, landlords, or insurance companies to be sued</a:t>
            </a:r>
            <a:r>
              <a:rPr lang="en-US" sz="2800" b="1" dirty="0"/>
              <a:t> </a:t>
            </a:r>
            <a:r>
              <a:rPr lang="en-US" sz="2800" dirty="0"/>
              <a:t>when minorities are disproportionately denied housing. </a:t>
            </a:r>
            <a:r>
              <a:rPr lang="en-US" sz="2800" b="1" dirty="0"/>
              <a:t>Companies could blame their algorithm to avoid penalties.</a:t>
            </a:r>
            <a:r>
              <a:rPr lang="en-US" sz="2800" baseline="30000" dirty="0"/>
              <a:t>1,2,3</a:t>
            </a:r>
          </a:p>
          <a:p>
            <a:r>
              <a:rPr lang="en-US" sz="800" dirty="0"/>
              <a:t>1 </a:t>
            </a:r>
            <a:r>
              <a:rPr lang="en-US" sz="800" dirty="0">
                <a:hlinkClick r:id="rId3"/>
              </a:rPr>
              <a:t>https://www.revealnews.org/article/can-algorithms-be-racist-trumps-housing-department-says-no/</a:t>
            </a:r>
            <a:endParaRPr lang="en-US" sz="800" dirty="0"/>
          </a:p>
          <a:p>
            <a:r>
              <a:rPr lang="en-US" sz="800" dirty="0"/>
              <a:t>2 </a:t>
            </a:r>
            <a:r>
              <a:rPr lang="en-US" sz="800" dirty="0">
                <a:hlinkClick r:id="rId4"/>
              </a:rPr>
              <a:t>https://www.nytimes.com/2019/08/20/upshot/housing-discrimination-algorithms-hud.html</a:t>
            </a:r>
            <a:br>
              <a:rPr lang="en-US" sz="800" dirty="0"/>
            </a:br>
            <a:r>
              <a:rPr lang="en-US" sz="800" dirty="0"/>
              <a:t>3 </a:t>
            </a:r>
            <a:r>
              <a:rPr lang="en-US" sz="800" dirty="0">
                <a:hlinkClick r:id="rId5"/>
              </a:rPr>
              <a:t>https://www.eff.org/deeplinks/2019/09/dangerous-hud-proposal-would-effectively-insulate-parties-who-use-algorithms</a:t>
            </a:r>
            <a:endParaRPr lang="en-US" sz="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279671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a:lstStyle/>
          <a:p>
            <a:r>
              <a:rPr lang="en-US" sz="2800" dirty="0"/>
              <a:t>Collecting data, segmenting based on income, resulting in disparate offers, exposure.</a:t>
            </a:r>
          </a:p>
          <a:p>
            <a:r>
              <a:rPr lang="en-US" sz="2800" dirty="0"/>
              <a:t>“Social sorting” affects and inﬂuences both the choices and opportunities of proﬁled individuals.</a:t>
            </a:r>
            <a:r>
              <a:rPr lang="en-US" sz="2800" baseline="30000" dirty="0"/>
              <a:t>1</a:t>
            </a:r>
          </a:p>
          <a:p>
            <a:pPr lvl="1"/>
            <a:r>
              <a:rPr lang="en-US" sz="3000" dirty="0"/>
              <a:t>Facebook allowed housing ads to target based on religion, race, sex, disability, more.</a:t>
            </a:r>
            <a:r>
              <a:rPr lang="en-US" sz="3000" baseline="30000" dirty="0"/>
              <a:t>2</a:t>
            </a:r>
          </a:p>
          <a:p>
            <a:r>
              <a:rPr lang="en-US" sz="2800" dirty="0"/>
              <a:t>A 2013 Harvard study found racial discrimination in Google’s Online Ad Delivery.</a:t>
            </a:r>
            <a:r>
              <a:rPr lang="en-US" sz="2800" baseline="30000" dirty="0"/>
              <a:t>3</a:t>
            </a:r>
          </a:p>
          <a:p>
            <a:r>
              <a:rPr lang="en-US" sz="800" baseline="30000" dirty="0"/>
              <a:t>1 </a:t>
            </a:r>
            <a:r>
              <a:rPr lang="en-US" sz="800" dirty="0">
                <a:hlinkClick r:id="rId3"/>
              </a:rPr>
              <a:t>https://www.researchgate.net/publication/266910451_The_Good_the_Bad_and_the_Ugly_Applying_Rawlsian_Ethics_In_Data_Mining_Marketing </a:t>
            </a:r>
            <a:endParaRPr lang="en-US" sz="800" dirty="0"/>
          </a:p>
          <a:p>
            <a:r>
              <a:rPr lang="en-US" sz="800" baseline="30000" dirty="0"/>
              <a:t>2</a:t>
            </a:r>
            <a:r>
              <a:rPr lang="en-US" sz="800" dirty="0"/>
              <a:t> </a:t>
            </a:r>
            <a:r>
              <a:rPr lang="en-US" sz="800" dirty="0">
                <a:hlinkClick r:id="rId4"/>
              </a:rPr>
              <a:t>https://www.hud.gov/press/press_releases_media_advisories/HUD_No_19_035</a:t>
            </a:r>
            <a:r>
              <a:rPr lang="en-US" sz="800" dirty="0"/>
              <a:t> </a:t>
            </a:r>
            <a:r>
              <a:rPr lang="en-US" sz="800" baseline="30000" dirty="0"/>
              <a:t>3 </a:t>
            </a:r>
            <a:r>
              <a:rPr lang="en-US" sz="800" dirty="0">
                <a:hlinkClick r:id="rId5"/>
              </a:rPr>
              <a:t>https://dataprivacylab.org/projects/onlineads/1071-1.pdf</a:t>
            </a:r>
            <a:endParaRPr lang="en-US" sz="800" dirty="0"/>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a:t>“</a:t>
            </a:r>
            <a:r>
              <a:rPr lang="en-US" err="1"/>
              <a:t>Weblining</a:t>
            </a:r>
            <a:r>
              <a:rPr lang="en-US"/>
              <a:t>”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Bias</a:t>
            </a:r>
          </a:p>
        </p:txBody>
      </p:sp>
    </p:spTree>
    <p:extLst>
      <p:ext uri="{BB962C8B-B14F-4D97-AF65-F5344CB8AC3E}">
        <p14:creationId xmlns:p14="http://schemas.microsoft.com/office/powerpoint/2010/main" val="2441185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In 2017 “4,000+ disabled and elderly Arkansans saw their Medicaid benefits cut due to an unannounced rule change.”</a:t>
            </a:r>
            <a:r>
              <a:rPr lang="en-US" sz="2800" baseline="30000" dirty="0"/>
              <a:t>1</a:t>
            </a:r>
          </a:p>
          <a:p>
            <a:r>
              <a:rPr lang="en-US" sz="2800" dirty="0"/>
              <a:t>In 2018, the AR Dept of Human Services was held in contempt of court over its use of the algorithm.</a:t>
            </a:r>
            <a:r>
              <a:rPr lang="en-US" sz="2800" baseline="30000" dirty="0"/>
              <a:t>2</a:t>
            </a:r>
          </a:p>
          <a:p>
            <a:r>
              <a:rPr lang="en-US" sz="2800" dirty="0"/>
              <a:t>Eventually, the state legislature cut benefits after a lengthy court battle – the algorithm won.</a:t>
            </a:r>
            <a:r>
              <a:rPr lang="en-US" sz="2800" baseline="30000" dirty="0"/>
              <a:t>3</a:t>
            </a:r>
          </a:p>
          <a:p>
            <a:r>
              <a:rPr lang="en-US" sz="1000" baseline="30000" dirty="0"/>
              <a:t>1 </a:t>
            </a:r>
            <a:r>
              <a:rPr lang="en-US" sz="1000" dirty="0">
                <a:hlinkClick r:id="rId3"/>
              </a:rPr>
              <a:t>https://arktimes.com/news/arkansas-reporter/2017/10/12/dhs-rule-change-threatens-disabled-care?oid=10388695</a:t>
            </a:r>
            <a:endParaRPr lang="en-US" sz="1000" dirty="0"/>
          </a:p>
          <a:p>
            <a:r>
              <a:rPr lang="en-US" sz="1000" baseline="30000" dirty="0"/>
              <a:t>2 </a:t>
            </a:r>
            <a:r>
              <a:rPr lang="en-US" sz="1000" dirty="0">
                <a:hlinkClick r:id="rId4"/>
              </a:rPr>
              <a:t>https://arktimes.com/news/arkansas-reporter/2018/05/31/archoices-rule-blocked</a:t>
            </a:r>
            <a:endParaRPr lang="en-US" sz="1000" dirty="0"/>
          </a:p>
          <a:p>
            <a:r>
              <a:rPr lang="en-US" sz="1000" baseline="30000" dirty="0"/>
              <a:t>3 </a:t>
            </a:r>
            <a:r>
              <a:rPr lang="en-US" sz="1000" dirty="0">
                <a:hlinkClick r:id="rId5"/>
              </a:rPr>
              <a:t>https://arktimes.com/arkansas-blog/2018/12/22/dhs-set-to-impose-medicaid-spending-caps-for-at-home-services-under-archoices</a:t>
            </a:r>
            <a:endParaRPr lang="en-US" sz="1000" dirty="0"/>
          </a:p>
          <a:p>
            <a:r>
              <a:rPr lang="en-US" sz="1000" baseline="30000" dirty="0"/>
              <a:t>4 </a:t>
            </a:r>
            <a:r>
              <a:rPr lang="en-US" sz="1000" dirty="0">
                <a:hlinkClick r:id="rId6"/>
              </a:rPr>
              <a:t>https://papers.ssrn.com/sol3/papers.cfm?abstract_id=1012360</a:t>
            </a:r>
            <a:endParaRPr lang="en-US" sz="1000" dirty="0"/>
          </a:p>
          <a:p>
            <a:pPr marL="0" indent="0">
              <a:buNone/>
            </a:pPr>
            <a:endParaRPr lang="en-US" sz="10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Arkansas Medicaid coverage algorithm</a:t>
            </a:r>
            <a:endParaRPr lang="en-CA"/>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dirty="0"/>
              <a:t>An MIT study of commercial AI facial recognition products over-relied on lighter-skinned males for training models.</a:t>
            </a:r>
          </a:p>
          <a:p>
            <a:r>
              <a:rPr lang="en-US" sz="2600" dirty="0"/>
              <a:t>The </a:t>
            </a:r>
            <a:r>
              <a:rPr lang="en-US" sz="2600" b="1" dirty="0"/>
              <a:t>task of identifying the genders </a:t>
            </a:r>
            <a:r>
              <a:rPr lang="en-US" sz="2600" dirty="0"/>
              <a:t>of African and European parliament members showed </a:t>
            </a:r>
            <a:r>
              <a:rPr lang="en-US" sz="2600" b="1" dirty="0"/>
              <a:t>a 1/3 failure rate for a 50/50 task</a:t>
            </a:r>
            <a:r>
              <a:rPr lang="en-US" sz="2600" dirty="0"/>
              <a:t>.</a:t>
            </a:r>
            <a:r>
              <a:rPr lang="en-US" sz="2600" baseline="30000" dirty="0"/>
              <a:t>1</a:t>
            </a:r>
          </a:p>
          <a:p>
            <a:r>
              <a:rPr lang="en-US" sz="2600" dirty="0"/>
              <a:t>An FBI co-authored study indicates that facial recognition software is less accurate on darker skin.</a:t>
            </a:r>
            <a:r>
              <a:rPr lang="en-US" sz="2600" baseline="30000" dirty="0"/>
              <a:t>2</a:t>
            </a:r>
          </a:p>
          <a:p>
            <a:endParaRPr lang="en-US" sz="800" baseline="30000" dirty="0"/>
          </a:p>
          <a:p>
            <a:r>
              <a:rPr lang="en-US" sz="800" baseline="30000" dirty="0"/>
              <a:t>1 </a:t>
            </a:r>
            <a:r>
              <a:rPr lang="en-US" sz="800" dirty="0">
                <a:hlinkClick r:id="rId3"/>
              </a:rPr>
              <a:t>https://www.media.mit.edu/projects/gender-shades/overview/</a:t>
            </a:r>
            <a:r>
              <a:rPr lang="en-US" sz="800" dirty="0"/>
              <a:t> </a:t>
            </a:r>
            <a:r>
              <a:rPr lang="en-US" sz="800" baseline="30000" dirty="0"/>
              <a:t>2 </a:t>
            </a:r>
            <a:r>
              <a:rPr lang="en-US" sz="800" dirty="0">
                <a:hlinkClick r:id="rId4"/>
              </a:rPr>
              <a:t>https://www.perpetuallineup.org/</a:t>
            </a:r>
            <a:endParaRPr lang="en-US" sz="800" dirty="0"/>
          </a:p>
          <a:p>
            <a:r>
              <a:rPr lang="en-US" sz="800" baseline="30000" dirty="0"/>
              <a:t>3 </a:t>
            </a:r>
            <a:r>
              <a:rPr lang="en-US" sz="800" dirty="0">
                <a:hlinkClick r:id="rId5"/>
              </a:rPr>
              <a:t>https://apnews.com/9406d44edad083ee04e28646ead58ec7?utm_source=Twitter&amp;utm_campaign=SocialFlow&amp;utm_medium=AP</a:t>
            </a:r>
            <a:br>
              <a:rPr lang="en-US" sz="800" dirty="0"/>
            </a:br>
            <a:r>
              <a:rPr lang="en-US" sz="800" baseline="30000" dirty="0"/>
              <a:t>4 </a:t>
            </a:r>
            <a:r>
              <a:rPr lang="en-US" sz="800" dirty="0"/>
              <a:t> </a:t>
            </a:r>
            <a:r>
              <a:rPr lang="en-US" sz="800" dirty="0">
                <a:hlinkClick r:id="rId6"/>
              </a:rPr>
              <a:t>https://www.theverge.com/2020/3/24/21192333/speech-recognition-amazon-microsoft-google-ibm-apple-siri-alexa-cortana-voice-assistant</a:t>
            </a:r>
            <a:br>
              <a:rPr lang="en-US" sz="800" dirty="0"/>
            </a:br>
            <a:r>
              <a:rPr lang="en-US" sz="800" baseline="30000" dirty="0"/>
              <a:t>5</a:t>
            </a:r>
            <a:r>
              <a:rPr lang="en-US" sz="800" dirty="0"/>
              <a:t> </a:t>
            </a:r>
            <a:r>
              <a:rPr lang="en-US" sz="800" dirty="0">
                <a:hlinkClick r:id="rId7"/>
              </a:rPr>
              <a:t>https://arstechnica.com/tech-policy/2020/06/detroit-police-chief-admits-facial-recognition-is-wrong-96-of-the-time/</a:t>
            </a:r>
            <a:br>
              <a:rPr lang="en-US" sz="800" dirty="0"/>
            </a:br>
            <a:endParaRPr lang="en-CA" sz="8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AI Misgenders Women and Dark Skin </a:t>
            </a:r>
            <a:endParaRPr lang="en-CA"/>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Conclusion</a:t>
            </a:r>
          </a:p>
        </p:txBody>
      </p:sp>
    </p:spTree>
    <p:extLst>
      <p:ext uri="{BB962C8B-B14F-4D97-AF65-F5344CB8AC3E}">
        <p14:creationId xmlns:p14="http://schemas.microsoft.com/office/powerpoint/2010/main" val="32283089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How anonymous is our data? </a:t>
            </a:r>
          </a:p>
          <a:p>
            <a:r>
              <a:rPr lang="en-US" sz="2800"/>
              <a:t>Who has access to the data internally? Who has access externally? </a:t>
            </a:r>
          </a:p>
          <a:p>
            <a:r>
              <a:rPr lang="en-US" sz="2800"/>
              <a:t>Legally, what regulatory environment do the citizens exist in? </a:t>
            </a:r>
          </a:p>
          <a:p>
            <a:r>
              <a:rPr lang="en-US" sz="2800"/>
              <a:t>Is the data trustworthy, and are its biases understood? </a:t>
            </a:r>
          </a:p>
          <a:p>
            <a:pPr lvl="1"/>
            <a:endParaRPr lang="en-US" sz="2800"/>
          </a:p>
          <a:p>
            <a:pPr lvl="2"/>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000" dirty="0"/>
              <a:t>“I will consider the impact of my work on fairness both in perpetuating historical biases, which is caused by the blind extrapolation from past data to future predictions, and in creating new conditions that increase economic or other inequality.”</a:t>
            </a:r>
            <a:br>
              <a:rPr lang="en-US" sz="3000" dirty="0"/>
            </a:br>
            <a:r>
              <a:rPr lang="en-US" dirty="0"/>
              <a:t>-From </a:t>
            </a:r>
            <a:r>
              <a:rPr lang="en-US" i="1" dirty="0"/>
              <a:t>A Hippocratic Oath for artificial intelligence practitioners</a:t>
            </a:r>
            <a:r>
              <a:rPr lang="en-US" dirty="0"/>
              <a:t>,</a:t>
            </a:r>
            <a:r>
              <a:rPr lang="en-US" i="1" dirty="0"/>
              <a:t> </a:t>
            </a:r>
            <a:br>
              <a:rPr lang="en-US" i="1" dirty="0"/>
            </a:br>
            <a:r>
              <a:rPr lang="en-US" dirty="0"/>
              <a:t>Oren Etzioni</a:t>
            </a:r>
            <a:endParaRPr lang="en-US" sz="3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A New Hippocratic Oath</a:t>
            </a:r>
          </a:p>
        </p:txBody>
      </p:sp>
      <p:sp>
        <p:nvSpPr>
          <p:cNvPr id="4" name="Rectangle 3">
            <a:extLst>
              <a:ext uri="{FF2B5EF4-FFF2-40B4-BE49-F238E27FC236}">
                <a16:creationId xmlns:a16="http://schemas.microsoft.com/office/drawing/2014/main" id="{C5DF3C8A-4936-476F-BE31-FDFE6B6C3C04}"/>
              </a:ext>
            </a:extLst>
          </p:cNvPr>
          <p:cNvSpPr/>
          <p:nvPr/>
        </p:nvSpPr>
        <p:spPr>
          <a:xfrm>
            <a:off x="322028" y="4661440"/>
            <a:ext cx="8355652" cy="461665"/>
          </a:xfrm>
          <a:prstGeom prst="rect">
            <a:avLst/>
          </a:prstGeom>
        </p:spPr>
        <p:txBody>
          <a:bodyPr wrap="square">
            <a:spAutoFit/>
          </a:bodyPr>
          <a:lstStyle/>
          <a:p>
            <a:r>
              <a:rPr lang="en-US" sz="800" baseline="30000" dirty="0"/>
              <a:t>1</a:t>
            </a:r>
            <a:r>
              <a:rPr lang="en-US" sz="800" dirty="0"/>
              <a:t> </a:t>
            </a:r>
            <a:r>
              <a:rPr lang="en-US" sz="800" dirty="0">
                <a:hlinkClick r:id="rId3"/>
              </a:rPr>
              <a:t>https://en.wikipedia.org/wiki/Therac-25</a:t>
            </a:r>
            <a:r>
              <a:rPr lang="en-US" sz="800" dirty="0"/>
              <a:t> </a:t>
            </a:r>
            <a:br>
              <a:rPr lang="en-US" sz="800" dirty="0"/>
            </a:br>
            <a:r>
              <a:rPr lang="en-US" sz="800" baseline="30000" dirty="0"/>
              <a:t>2</a:t>
            </a:r>
            <a:r>
              <a:rPr lang="en-US" sz="800" dirty="0"/>
              <a:t> </a:t>
            </a:r>
            <a:r>
              <a:rPr lang="en-US" sz="800" dirty="0">
                <a:hlinkClick r:id="rId4"/>
              </a:rPr>
              <a:t>https://www.reuters.com/article/us-boeing-737max/new-737-max-software-flaw-found-during-tests-boeing-sticks-to-return-timeline-idUSKBN20026S</a:t>
            </a:r>
            <a:r>
              <a:rPr lang="en-US" sz="800" dirty="0"/>
              <a:t> </a:t>
            </a:r>
            <a:br>
              <a:rPr lang="en-US" sz="800" dirty="0"/>
            </a:br>
            <a:r>
              <a:rPr lang="en-US" sz="800" baseline="30000" dirty="0"/>
              <a:t>3</a:t>
            </a:r>
            <a:r>
              <a:rPr lang="en-US" sz="800" dirty="0"/>
              <a:t> </a:t>
            </a:r>
            <a:r>
              <a:rPr lang="en-US" sz="800" dirty="0">
                <a:hlinkClick r:id="rId5"/>
              </a:rPr>
              <a:t>https://techcrunch.com/2018/03/14/a-hippocratic-oath-for-artificial-intelligence-practitioners/</a:t>
            </a:r>
            <a:endParaRPr lang="en-US" sz="800" dirty="0"/>
          </a:p>
        </p:txBody>
      </p:sp>
    </p:spTree>
    <p:extLst>
      <p:ext uri="{BB962C8B-B14F-4D97-AF65-F5344CB8AC3E}">
        <p14:creationId xmlns:p14="http://schemas.microsoft.com/office/powerpoint/2010/main" val="12055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a:t>“Just as we can envisage machines with </a:t>
            </a:r>
            <a:r>
              <a:rPr lang="en-US" sz="3400" b="1"/>
              <a:t>increasing degrees of autonomy </a:t>
            </a:r>
            <a:r>
              <a:rPr lang="en-US" sz="3400"/>
              <a:t>from human oversight, we can envisage machines whose controls involve </a:t>
            </a:r>
            <a:r>
              <a:rPr lang="en-US" sz="3400" b="1"/>
              <a:t>increasing degrees of sensitivity to things that matter ethically</a:t>
            </a:r>
            <a:r>
              <a:rPr lang="en-US" sz="3400"/>
              <a:t>. Not perfect machines, to be sure, but better.”</a:t>
            </a:r>
            <a:r>
              <a:rPr lang="en-US" sz="3400" baseline="30000"/>
              <a:t>1</a:t>
            </a:r>
            <a:r>
              <a:rPr lang="en-US" sz="3400"/>
              <a:t> </a:t>
            </a:r>
          </a:p>
          <a:p>
            <a:pPr marL="0" indent="0">
              <a:buNone/>
            </a:pPr>
            <a:r>
              <a:rPr lang="en-US" sz="3200"/>
              <a:t>—Colin Allen</a:t>
            </a:r>
          </a:p>
          <a:p>
            <a:pPr marL="0" indent="0">
              <a:buNone/>
            </a:pPr>
            <a:r>
              <a:rPr lang="en-CA" sz="800" baseline="30000"/>
              <a:t>1</a:t>
            </a:r>
            <a:r>
              <a:rPr lang="en-CA" sz="800"/>
              <a:t> </a:t>
            </a:r>
            <a:r>
              <a:rPr lang="en-US" sz="800">
                <a:hlinkClick r:id="rId3"/>
              </a:rPr>
              <a:t>http://opinionator.blogs.nytimes.com/2011/12/25/the-future-of-moral-machines/?_r=0</a:t>
            </a:r>
            <a:endParaRPr lang="en-CA" sz="800"/>
          </a:p>
        </p:txBody>
      </p:sp>
    </p:spTree>
    <p:extLst>
      <p:ext uri="{BB962C8B-B14F-4D97-AF65-F5344CB8AC3E}">
        <p14:creationId xmlns:p14="http://schemas.microsoft.com/office/powerpoint/2010/main" val="4173013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dirty="0"/>
              <a:t>“Do the best you can until you know better. Then when </a:t>
            </a:r>
            <a:r>
              <a:rPr lang="en-US" sz="4400" b="1" dirty="0"/>
              <a:t>you know better</a:t>
            </a:r>
            <a:r>
              <a:rPr lang="en-US" sz="4400" dirty="0"/>
              <a:t>, </a:t>
            </a:r>
            <a:r>
              <a:rPr lang="en-US" sz="4400" b="1" dirty="0"/>
              <a:t>do better</a:t>
            </a:r>
            <a:r>
              <a:rPr lang="en-US" sz="4400" dirty="0"/>
              <a:t>.” </a:t>
            </a:r>
          </a:p>
          <a:p>
            <a:pPr marL="0" indent="0">
              <a:buNone/>
            </a:pPr>
            <a:r>
              <a:rPr lang="en-US" sz="4400" dirty="0"/>
              <a:t>—Maya Angelou</a:t>
            </a:r>
            <a:endParaRPr lang="en-CA" sz="5400" dirty="0"/>
          </a:p>
        </p:txBody>
      </p:sp>
    </p:spTree>
    <p:extLst>
      <p:ext uri="{BB962C8B-B14F-4D97-AF65-F5344CB8AC3E}">
        <p14:creationId xmlns:p14="http://schemas.microsoft.com/office/powerpoint/2010/main" val="30396268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dirty="0"/>
              <a:t>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sz="1200" dirty="0"/>
              <a:t>@</a:t>
            </a:r>
            <a:r>
              <a:rPr lang="en-US" sz="1200" dirty="0" err="1"/>
              <a:t>william_A_dba</a:t>
            </a:r>
            <a:endParaRPr lang="en-US" sz="1200" dirty="0"/>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a:t>
            </a:r>
            <a:r>
              <a:rPr lang="en-US" sz="1200" err="1"/>
              <a:t>hrtact</a:t>
            </a:r>
            <a:endParaRPr lang="en-US" sz="1200"/>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HRTact.com</a:t>
            </a:r>
            <a:endParaRPr lang="en-US" sz="1400" b="1" i="1" dirty="0"/>
          </a:p>
        </p:txBody>
      </p:sp>
      <p:sp>
        <p:nvSpPr>
          <p:cNvPr id="25" name="Rounded Rectangle 8">
            <a:extLst>
              <a:ext uri="{FF2B5EF4-FFF2-40B4-BE49-F238E27FC236}">
                <a16:creationId xmlns:a16="http://schemas.microsoft.com/office/drawing/2014/main" id="{33F0DDA2-1799-4578-B5BE-07030AC6BD09}"/>
              </a:ext>
            </a:extLst>
          </p:cNvPr>
          <p:cNvSpPr/>
          <p:nvPr/>
        </p:nvSpPr>
        <p:spPr>
          <a:xfrm>
            <a:off x="2200869" y="379098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84460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a:t>SQLTact.com</a:t>
            </a:r>
            <a:endParaRPr lang="en-US" sz="1400" b="1" i="1"/>
          </a:p>
        </p:txBody>
      </p:sp>
      <p:sp>
        <p:nvSpPr>
          <p:cNvPr id="28" name="Rounded Rectangle 8">
            <a:extLst>
              <a:ext uri="{FF2B5EF4-FFF2-40B4-BE49-F238E27FC236}">
                <a16:creationId xmlns:a16="http://schemas.microsoft.com/office/drawing/2014/main" id="{C05632ED-02E7-4602-A299-157E1589A9AA}"/>
              </a:ext>
            </a:extLst>
          </p:cNvPr>
          <p:cNvSpPr/>
          <p:nvPr/>
        </p:nvSpPr>
        <p:spPr>
          <a:xfrm>
            <a:off x="2200869" y="3482114"/>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535729"/>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36" t="9916" r="18512" b="6288"/>
          <a:stretch/>
        </p:blipFill>
        <p:spPr>
          <a:xfrm>
            <a:off x="5486400" y="204810"/>
            <a:ext cx="3511685" cy="2661886"/>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a:t>“Bias is an inaccuracy which is systematically incorrect in the same direction.</a:t>
            </a:r>
          </a:p>
          <a:p>
            <a:r>
              <a:rPr lang="en-US" sz="2800"/>
              <a:t>Many algorithms which are trained to do a human job </a:t>
            </a:r>
            <a:r>
              <a:rPr lang="en-US" sz="2800" b="1"/>
              <a:t>will have been trained on human generated data</a:t>
            </a:r>
            <a:r>
              <a:rPr lang="en-US" sz="2800"/>
              <a:t> … </a:t>
            </a:r>
            <a:r>
              <a:rPr lang="en-US" sz="2800" b="1"/>
              <a:t>This is a huge problem, </a:t>
            </a:r>
            <a:r>
              <a:rPr lang="en-US" sz="2800"/>
              <a:t>especially if people </a:t>
            </a:r>
            <a:r>
              <a:rPr lang="en-US" sz="2800" b="1"/>
              <a:t>assume that algorithms are impartial</a:t>
            </a:r>
            <a:r>
              <a:rPr lang="en-US" sz="2800"/>
              <a:t> and can’t hold the same biases as people do.”</a:t>
            </a:r>
            <a:r>
              <a:rPr lang="en-US" sz="2800" baseline="30000"/>
              <a:t>1</a:t>
            </a:r>
            <a:br>
              <a:rPr lang="en-US" sz="2800" baseline="30000"/>
            </a:br>
            <a:r>
              <a:rPr lang="en-US" sz="2800"/>
              <a:t>- Laura Douglas</a:t>
            </a:r>
          </a:p>
          <a:p>
            <a:endParaRPr lang="en-US" sz="1100" baseline="30000"/>
          </a:p>
          <a:p>
            <a:endParaRPr lang="en-US" sz="1100" baseline="30000"/>
          </a:p>
          <a:p>
            <a:endParaRPr lang="en-US" sz="1100" baseline="30000"/>
          </a:p>
          <a:p>
            <a:r>
              <a:rPr lang="en-US" sz="1100" baseline="30000"/>
              <a:t>1 </a:t>
            </a:r>
            <a:r>
              <a:rPr lang="en-US" sz="1100">
                <a:hlinkClick r:id="rId3"/>
              </a:rPr>
              <a:t>https://medium.com/@laurahelendouglas/ai-is-not-just-learning-our-biases-it-is-amplifying-them-4d0dee75931d</a:t>
            </a:r>
            <a:endParaRPr lang="en-US" sz="11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Tree>
    <p:extLst>
      <p:ext uri="{BB962C8B-B14F-4D97-AF65-F5344CB8AC3E}">
        <p14:creationId xmlns:p14="http://schemas.microsoft.com/office/powerpoint/2010/main" val="4225979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a:srcRect t="64033"/>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3"/>
          <a:srcRect t="25945" b="35967"/>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a:hlinkClick r:id="rId4"/>
              </a:rPr>
              <a:t>https://medium.com/@laurahelendouglas/ai-is-not-just-learning-our-biases-it-is-amplifying-them-4d0dee75931d</a:t>
            </a:r>
            <a:endParaRPr lang="en-US" sz="60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Without awareness of historical bias </a:t>
            </a:r>
            <a:br>
              <a:rPr lang="en-US" sz="2800"/>
            </a:br>
            <a:r>
              <a:rPr lang="en-US" sz="2800"/>
              <a:t>in source data, </a:t>
            </a:r>
            <a:br>
              <a:rPr lang="en-US" sz="2800"/>
            </a:br>
            <a:r>
              <a:rPr lang="en-US" sz="2800"/>
              <a:t>you will present unethical findings </a:t>
            </a:r>
            <a:r>
              <a:rPr lang="en-US" sz="2800" i="1"/>
              <a:t>at best</a:t>
            </a:r>
            <a:r>
              <a:rPr lang="en-US" sz="2800"/>
              <a:t>.</a:t>
            </a:r>
          </a:p>
          <a:p>
            <a:r>
              <a:rPr lang="en-CA" sz="2800"/>
              <a:t>Bias exists. </a:t>
            </a:r>
            <a:br>
              <a:rPr lang="en-CA" sz="2800"/>
            </a:br>
            <a:r>
              <a:rPr lang="en-CA" sz="2800"/>
              <a:t>It must be identified and acknowledged.</a:t>
            </a:r>
          </a:p>
          <a:p>
            <a:r>
              <a:rPr lang="en-US" sz="2800"/>
              <a:t>Let’s look at a few examples…</a:t>
            </a:r>
          </a:p>
          <a:p>
            <a:endParaRPr lang="en-US" sz="11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Widespread use of steroids in the </a:t>
            </a:r>
            <a:br>
              <a:rPr lang="en-US" sz="2800"/>
            </a:br>
            <a:r>
              <a:rPr lang="en-US" sz="2800"/>
              <a:t>late 1990’s and early 2000’s set </a:t>
            </a:r>
            <a:br>
              <a:rPr lang="en-US" sz="2800"/>
            </a:br>
            <a:r>
              <a:rPr lang="en-US" sz="2800"/>
              <a:t>many new home run records.</a:t>
            </a:r>
            <a:r>
              <a:rPr lang="en-US" sz="2800" baseline="30000"/>
              <a:t>1</a:t>
            </a:r>
          </a:p>
          <a:p>
            <a:r>
              <a:rPr lang="en-US" sz="2800"/>
              <a:t>“There was a significant increase </a:t>
            </a:r>
            <a:br>
              <a:rPr lang="en-US" sz="2800"/>
            </a:br>
            <a:r>
              <a:rPr lang="en-US" sz="2800"/>
              <a:t>in players who hit more than 40 HR in a single season during the steroid era compared to before and after.”</a:t>
            </a:r>
            <a:r>
              <a:rPr lang="en-US" sz="2800" baseline="30000"/>
              <a:t>2</a:t>
            </a:r>
          </a:p>
          <a:p>
            <a:r>
              <a:rPr lang="en-US" sz="1000" baseline="30000"/>
              <a:t>1 </a:t>
            </a:r>
            <a:r>
              <a:rPr lang="en-US" sz="1000">
                <a:hlinkClick r:id="rId4"/>
              </a:rPr>
              <a:t>https://bleacherreport.com/articles/480826-the-steroid-eras-destruction-of-major-league-baseball</a:t>
            </a:r>
            <a:endParaRPr lang="en-US" sz="1000"/>
          </a:p>
          <a:p>
            <a:r>
              <a:rPr lang="en-US" sz="1000" baseline="30000"/>
              <a:t>2 </a:t>
            </a:r>
            <a:r>
              <a:rPr lang="en-US" sz="1000">
                <a:hlinkClick r:id="rId5"/>
              </a:rPr>
              <a:t>https://www.omicsonline.org/open-access/the-effect-of-the-steroid-era-on-major-league-baseball-hitters-did-it-enhance-hitting-2161-0673-1000161.php?aid=53354</a:t>
            </a:r>
            <a:endParaRPr lang="en-US" sz="1000"/>
          </a:p>
          <a:p>
            <a:r>
              <a:rPr lang="en-US" sz="1000" baseline="30000"/>
              <a:t>3 </a:t>
            </a:r>
            <a:r>
              <a:rPr lang="en-US" sz="1000">
                <a:hlinkClick r:id="rId6"/>
              </a:rPr>
              <a:t>http://www.espn.com/mlb/topics/_/page/the-steroids-era</a:t>
            </a:r>
            <a:endParaRPr lang="en-US" sz="1000"/>
          </a:p>
          <a:p>
            <a:r>
              <a:rPr lang="en-US" sz="1000"/>
              <a:t>Image: </a:t>
            </a:r>
            <a:r>
              <a:rPr lang="en-US" sz="1000">
                <a:hlinkClick r:id="rId7"/>
              </a:rPr>
              <a:t>https://en.wikipedia.org/wiki/Mark_McGwire#/media/File:Mark_mcgwire.jpg</a:t>
            </a:r>
            <a:endParaRPr lang="en-US" sz="1000"/>
          </a:p>
          <a:p>
            <a:endParaRPr lang="en-US" sz="1000" baseline="30000"/>
          </a:p>
          <a:p>
            <a:endParaRPr lang="en-CA" sz="1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MLB’s Steroid Era</a:t>
            </a:r>
          </a:p>
        </p:txBody>
      </p:sp>
    </p:spTree>
    <p:extLst>
      <p:ext uri="{BB962C8B-B14F-4D97-AF65-F5344CB8AC3E}">
        <p14:creationId xmlns:p14="http://schemas.microsoft.com/office/powerpoint/2010/main" val="2659203831"/>
      </p:ext>
    </p:extLst>
  </p:cSld>
  <p:clrMapOvr>
    <a:masterClrMapping/>
  </p:clrMapOvr>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1497</TotalTime>
  <Words>13119</Words>
  <Application>Microsoft Office PowerPoint</Application>
  <PresentationFormat>On-screen Show (16:9)</PresentationFormat>
  <Paragraphs>1004</Paragraphs>
  <Slides>57</Slides>
  <Notes>57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Arial</vt:lpstr>
      <vt:lpstr>Calibri</vt:lpstr>
      <vt:lpstr>Open Sans</vt:lpstr>
      <vt:lpstr>Roboto</vt:lpstr>
      <vt:lpstr>Segoe UI</vt:lpstr>
      <vt:lpstr>Segoe UI Light</vt:lpstr>
      <vt:lpstr>Segoe UI Semilight</vt:lpstr>
      <vt:lpstr>Wingdings</vt:lpstr>
      <vt:lpstr>1_PASS 2013_SpeakerTemplate_16x9</vt:lpstr>
      <vt:lpstr>PowerPoint Presentation</vt:lpstr>
      <vt:lpstr>Christine Assaf </vt:lpstr>
      <vt:lpstr>William Assaf </vt:lpstr>
      <vt:lpstr>Historical Bias </vt:lpstr>
      <vt:lpstr>Bias</vt:lpstr>
      <vt:lpstr>Bias</vt:lpstr>
      <vt:lpstr>Bias</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PowerPoint Presentation</vt:lpstr>
      <vt:lpstr>PowerPoint Presentation</vt:lpstr>
      <vt:lpstr>Disparate Impact</vt:lpstr>
      <vt:lpstr>“Weblining” or Digital Redlining</vt:lpstr>
      <vt:lpstr>Arkansas Medicaid coverage algorithm</vt:lpstr>
      <vt:lpstr>AI Misgenders Women and Dark Skin </vt:lpstr>
      <vt:lpstr>Conclusion</vt:lpstr>
      <vt:lpstr>Preventing Ethical Pitfalls</vt:lpstr>
      <vt:lpstr>A New Hippocratic Oath</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cp:lastModifiedBy>
  <cp:revision>59</cp:revision>
  <dcterms:created xsi:type="dcterms:W3CDTF">2020-02-04T03:54:30Z</dcterms:created>
  <dcterms:modified xsi:type="dcterms:W3CDTF">2020-07-02T14:27:25Z</dcterms:modified>
</cp:coreProperties>
</file>